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71" r:id="rId11"/>
    <p:sldId id="267" r:id="rId12"/>
    <p:sldId id="268" r:id="rId13"/>
    <p:sldId id="272" r:id="rId14"/>
    <p:sldId id="269" r:id="rId15"/>
    <p:sldId id="312" r:id="rId16"/>
    <p:sldId id="266" r:id="rId17"/>
    <p:sldId id="270" r:id="rId18"/>
    <p:sldId id="274" r:id="rId19"/>
    <p:sldId id="273" r:id="rId20"/>
    <p:sldId id="286" r:id="rId21"/>
    <p:sldId id="287" r:id="rId22"/>
    <p:sldId id="288" r:id="rId23"/>
    <p:sldId id="289" r:id="rId24"/>
    <p:sldId id="315" r:id="rId25"/>
    <p:sldId id="290" r:id="rId26"/>
    <p:sldId id="275" r:id="rId27"/>
    <p:sldId id="277" r:id="rId28"/>
    <p:sldId id="278" r:id="rId29"/>
    <p:sldId id="279" r:id="rId30"/>
    <p:sldId id="313" r:id="rId31"/>
    <p:sldId id="280" r:id="rId32"/>
    <p:sldId id="281" r:id="rId33"/>
    <p:sldId id="284" r:id="rId34"/>
    <p:sldId id="314" r:id="rId35"/>
    <p:sldId id="282" r:id="rId36"/>
    <p:sldId id="283" r:id="rId37"/>
    <p:sldId id="285" r:id="rId38"/>
    <p:sldId id="291" r:id="rId39"/>
    <p:sldId id="292" r:id="rId40"/>
    <p:sldId id="293" r:id="rId41"/>
    <p:sldId id="294" r:id="rId42"/>
    <p:sldId id="316" r:id="rId43"/>
    <p:sldId id="295" r:id="rId44"/>
    <p:sldId id="296" r:id="rId45"/>
    <p:sldId id="297" r:id="rId46"/>
    <p:sldId id="298" r:id="rId47"/>
    <p:sldId id="299" r:id="rId48"/>
    <p:sldId id="300" r:id="rId49"/>
    <p:sldId id="317" r:id="rId50"/>
    <p:sldId id="301" r:id="rId51"/>
    <p:sldId id="302" r:id="rId52"/>
    <p:sldId id="304" r:id="rId53"/>
    <p:sldId id="305" r:id="rId54"/>
    <p:sldId id="306" r:id="rId55"/>
    <p:sldId id="307" r:id="rId56"/>
    <p:sldId id="308" r:id="rId57"/>
    <p:sldId id="309" r:id="rId58"/>
    <p:sldId id="310" r:id="rId59"/>
    <p:sldId id="311" r:id="rId6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17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71367965-D7A1-49A7-AF23-C32934C1B60C}" type="datetimeFigureOut">
              <a:rPr kumimoji="1" lang="ja-JP" altLang="en-US" smtClean="0"/>
              <a:t>2015/7/11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B7203E3-37BB-4725-9043-9E6C35603243}" type="slidenum">
              <a:rPr kumimoji="1" lang="ja-JP" altLang="en-US" smtClean="0"/>
              <a:t>‹#›</a:t>
            </a:fld>
            <a:endParaRPr kumimoji="1" lang="ja-JP" altLang="en-US"/>
          </a:p>
        </p:txBody>
      </p:sp>
    </p:spTree>
    <p:extLst>
      <p:ext uri="{BB962C8B-B14F-4D97-AF65-F5344CB8AC3E}">
        <p14:creationId xmlns:p14="http://schemas.microsoft.com/office/powerpoint/2010/main" val="124879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1367965-D7A1-49A7-AF23-C32934C1B60C}" type="datetimeFigureOut">
              <a:rPr kumimoji="1" lang="ja-JP" altLang="en-US" smtClean="0"/>
              <a:t>2015/7/11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B7203E3-37BB-4725-9043-9E6C35603243}" type="slidenum">
              <a:rPr kumimoji="1" lang="ja-JP" altLang="en-US" smtClean="0"/>
              <a:t>‹#›</a:t>
            </a:fld>
            <a:endParaRPr kumimoji="1" lang="ja-JP" altLang="en-US"/>
          </a:p>
        </p:txBody>
      </p:sp>
    </p:spTree>
    <p:extLst>
      <p:ext uri="{BB962C8B-B14F-4D97-AF65-F5344CB8AC3E}">
        <p14:creationId xmlns:p14="http://schemas.microsoft.com/office/powerpoint/2010/main" val="356306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71367965-D7A1-49A7-AF23-C32934C1B60C}" type="datetimeFigureOut">
              <a:rPr kumimoji="1" lang="ja-JP" altLang="en-US" smtClean="0"/>
              <a:t>2015/7/11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B7203E3-37BB-4725-9043-9E6C35603243}" type="slidenum">
              <a:rPr kumimoji="1" lang="ja-JP" altLang="en-US" smtClean="0"/>
              <a:t>‹#›</a:t>
            </a:fld>
            <a:endParaRPr kumimoji="1" lang="ja-JP" altLang="en-US"/>
          </a:p>
        </p:txBody>
      </p:sp>
    </p:spTree>
    <p:extLst>
      <p:ext uri="{BB962C8B-B14F-4D97-AF65-F5344CB8AC3E}">
        <p14:creationId xmlns:p14="http://schemas.microsoft.com/office/powerpoint/2010/main" val="4221832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71367965-D7A1-49A7-AF23-C32934C1B60C}" type="datetimeFigureOut">
              <a:rPr kumimoji="1" lang="ja-JP" altLang="en-US" smtClean="0"/>
              <a:t>2015/7/11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B7203E3-37BB-4725-9043-9E6C35603243}" type="slidenum">
              <a:rPr kumimoji="1" lang="ja-JP" altLang="en-US" smtClean="0"/>
              <a:t>‹#›</a:t>
            </a:fld>
            <a:endParaRPr kumimoji="1" lang="ja-JP" altLang="en-US"/>
          </a:p>
        </p:txBody>
      </p:sp>
    </p:spTree>
    <p:extLst>
      <p:ext uri="{BB962C8B-B14F-4D97-AF65-F5344CB8AC3E}">
        <p14:creationId xmlns:p14="http://schemas.microsoft.com/office/powerpoint/2010/main" val="332025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71367965-D7A1-49A7-AF23-C32934C1B60C}" type="datetimeFigureOut">
              <a:rPr kumimoji="1" lang="ja-JP" altLang="en-US" smtClean="0"/>
              <a:t>2015/7/11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B7203E3-37BB-4725-9043-9E6C35603243}" type="slidenum">
              <a:rPr kumimoji="1" lang="ja-JP" altLang="en-US" smtClean="0"/>
              <a:t>‹#›</a:t>
            </a:fld>
            <a:endParaRPr kumimoji="1" lang="ja-JP" altLang="en-US"/>
          </a:p>
        </p:txBody>
      </p:sp>
    </p:spTree>
    <p:extLst>
      <p:ext uri="{BB962C8B-B14F-4D97-AF65-F5344CB8AC3E}">
        <p14:creationId xmlns:p14="http://schemas.microsoft.com/office/powerpoint/2010/main" val="484783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71367965-D7A1-49A7-AF23-C32934C1B60C}" type="datetimeFigureOut">
              <a:rPr kumimoji="1" lang="ja-JP" altLang="en-US" smtClean="0"/>
              <a:t>2015/7/11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B7203E3-37BB-4725-9043-9E6C35603243}" type="slidenum">
              <a:rPr kumimoji="1" lang="ja-JP" altLang="en-US" smtClean="0"/>
              <a:t>‹#›</a:t>
            </a:fld>
            <a:endParaRPr kumimoji="1" lang="ja-JP" altLang="en-US"/>
          </a:p>
        </p:txBody>
      </p:sp>
    </p:spTree>
    <p:extLst>
      <p:ext uri="{BB962C8B-B14F-4D97-AF65-F5344CB8AC3E}">
        <p14:creationId xmlns:p14="http://schemas.microsoft.com/office/powerpoint/2010/main" val="1523275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1367965-D7A1-49A7-AF23-C32934C1B60C}" type="datetimeFigureOut">
              <a:rPr kumimoji="1" lang="ja-JP" altLang="en-US" smtClean="0"/>
              <a:t>2015/7/11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B7203E3-37BB-4725-9043-9E6C35603243}" type="slidenum">
              <a:rPr kumimoji="1" lang="ja-JP" altLang="en-US" smtClean="0"/>
              <a:t>‹#›</a:t>
            </a:fld>
            <a:endParaRPr kumimoji="1" lang="ja-JP" altLang="en-US"/>
          </a:p>
        </p:txBody>
      </p:sp>
    </p:spTree>
    <p:extLst>
      <p:ext uri="{BB962C8B-B14F-4D97-AF65-F5344CB8AC3E}">
        <p14:creationId xmlns:p14="http://schemas.microsoft.com/office/powerpoint/2010/main" val="2294777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1367965-D7A1-49A7-AF23-C32934C1B60C}" type="datetimeFigureOut">
              <a:rPr kumimoji="1" lang="ja-JP" altLang="en-US" smtClean="0"/>
              <a:t>2015/7/11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B7203E3-37BB-4725-9043-9E6C35603243}" type="slidenum">
              <a:rPr kumimoji="1" lang="ja-JP" altLang="en-US" smtClean="0"/>
              <a:t>‹#›</a:t>
            </a:fld>
            <a:endParaRPr kumimoji="1" lang="ja-JP" altLang="en-US"/>
          </a:p>
        </p:txBody>
      </p:sp>
    </p:spTree>
    <p:extLst>
      <p:ext uri="{BB962C8B-B14F-4D97-AF65-F5344CB8AC3E}">
        <p14:creationId xmlns:p14="http://schemas.microsoft.com/office/powerpoint/2010/main" val="424948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1367965-D7A1-49A7-AF23-C32934C1B60C}" type="datetimeFigureOut">
              <a:rPr kumimoji="1" lang="ja-JP" altLang="en-US" smtClean="0"/>
              <a:t>2015/7/11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B7203E3-37BB-4725-9043-9E6C35603243}" type="slidenum">
              <a:rPr kumimoji="1" lang="ja-JP" altLang="en-US" smtClean="0"/>
              <a:t>‹#›</a:t>
            </a:fld>
            <a:endParaRPr kumimoji="1" lang="ja-JP" altLang="en-US"/>
          </a:p>
        </p:txBody>
      </p:sp>
    </p:spTree>
    <p:extLst>
      <p:ext uri="{BB962C8B-B14F-4D97-AF65-F5344CB8AC3E}">
        <p14:creationId xmlns:p14="http://schemas.microsoft.com/office/powerpoint/2010/main" val="3483181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1367965-D7A1-49A7-AF23-C32934C1B60C}" type="datetimeFigureOut">
              <a:rPr kumimoji="1" lang="ja-JP" altLang="en-US" smtClean="0"/>
              <a:t>2015/7/11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B7203E3-37BB-4725-9043-9E6C35603243}" type="slidenum">
              <a:rPr kumimoji="1" lang="ja-JP" altLang="en-US" smtClean="0"/>
              <a:t>‹#›</a:t>
            </a:fld>
            <a:endParaRPr kumimoji="1" lang="ja-JP" altLang="en-US"/>
          </a:p>
        </p:txBody>
      </p:sp>
    </p:spTree>
    <p:extLst>
      <p:ext uri="{BB962C8B-B14F-4D97-AF65-F5344CB8AC3E}">
        <p14:creationId xmlns:p14="http://schemas.microsoft.com/office/powerpoint/2010/main" val="2258150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1367965-D7A1-49A7-AF23-C32934C1B60C}" type="datetimeFigureOut">
              <a:rPr kumimoji="1" lang="ja-JP" altLang="en-US" smtClean="0"/>
              <a:t>2015/7/11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B7203E3-37BB-4725-9043-9E6C35603243}" type="slidenum">
              <a:rPr kumimoji="1" lang="ja-JP" altLang="en-US" smtClean="0"/>
              <a:t>‹#›</a:t>
            </a:fld>
            <a:endParaRPr kumimoji="1" lang="ja-JP" altLang="en-US"/>
          </a:p>
        </p:txBody>
      </p:sp>
    </p:spTree>
    <p:extLst>
      <p:ext uri="{BB962C8B-B14F-4D97-AF65-F5344CB8AC3E}">
        <p14:creationId xmlns:p14="http://schemas.microsoft.com/office/powerpoint/2010/main" val="4282274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67965-D7A1-49A7-AF23-C32934C1B60C}" type="datetimeFigureOut">
              <a:rPr kumimoji="1" lang="ja-JP" altLang="en-US" smtClean="0"/>
              <a:t>2015/7/11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7203E3-37BB-4725-9043-9E6C35603243}" type="slidenum">
              <a:rPr kumimoji="1" lang="ja-JP" altLang="en-US" smtClean="0"/>
              <a:t>‹#›</a:t>
            </a:fld>
            <a:endParaRPr kumimoji="1" lang="ja-JP" altLang="en-US"/>
          </a:p>
        </p:txBody>
      </p:sp>
    </p:spTree>
    <p:extLst>
      <p:ext uri="{BB962C8B-B14F-4D97-AF65-F5344CB8AC3E}">
        <p14:creationId xmlns:p14="http://schemas.microsoft.com/office/powerpoint/2010/main" val="4061095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jpeg"/></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5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台湾における天理教の伝道</a:t>
            </a:r>
            <a:r>
              <a:rPr lang="en-US" altLang="ja-JP" dirty="0"/>
              <a:t/>
            </a:r>
            <a:br>
              <a:rPr lang="en-US" altLang="ja-JP" dirty="0"/>
            </a:br>
            <a:r>
              <a:rPr lang="ja-JP" altLang="en-US" dirty="0" err="1" smtClean="0"/>
              <a:t>ー</a:t>
            </a:r>
            <a:r>
              <a:rPr lang="ja-JP" altLang="en-US" dirty="0" smtClean="0"/>
              <a:t>歴史・現在・展望</a:t>
            </a:r>
            <a:endParaRPr kumimoji="1" lang="ja-JP" altLang="en-US" dirty="0"/>
          </a:p>
        </p:txBody>
      </p:sp>
    </p:spTree>
    <p:extLst>
      <p:ext uri="{BB962C8B-B14F-4D97-AF65-F5344CB8AC3E}">
        <p14:creationId xmlns:p14="http://schemas.microsoft.com/office/powerpoint/2010/main" val="2563960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海外伝道（１）</a:t>
            </a:r>
            <a:endParaRPr kumimoji="1" lang="ja-JP" altLang="en-US" dirty="0"/>
          </a:p>
        </p:txBody>
      </p:sp>
      <p:sp>
        <p:nvSpPr>
          <p:cNvPr id="3" name="コンテンツ プレースホルダー 2"/>
          <p:cNvSpPr>
            <a:spLocks noGrp="1"/>
          </p:cNvSpPr>
          <p:nvPr>
            <p:ph idx="1"/>
          </p:nvPr>
        </p:nvSpPr>
        <p:spPr/>
        <p:txBody>
          <a:bodyPr>
            <a:normAutofit fontScale="92500"/>
          </a:bodyPr>
          <a:lstStyle/>
          <a:p>
            <a:r>
              <a:rPr lang="ja-JP" altLang="en-US" dirty="0"/>
              <a:t>記録に残る天理教の海外</a:t>
            </a:r>
            <a:r>
              <a:rPr lang="ja-JP" altLang="en-US" dirty="0" smtClean="0"/>
              <a:t>伝道は</a:t>
            </a:r>
            <a:r>
              <a:rPr lang="ja-JP" altLang="en-US" dirty="0"/>
              <a:t>、明治</a:t>
            </a:r>
            <a:r>
              <a:rPr lang="en-US" altLang="ja-JP" dirty="0"/>
              <a:t>26</a:t>
            </a:r>
            <a:r>
              <a:rPr lang="ja-JP" altLang="en-US" dirty="0"/>
              <a:t>年</a:t>
            </a:r>
            <a:r>
              <a:rPr lang="en-US" altLang="ja-JP" dirty="0"/>
              <a:t>(</a:t>
            </a:r>
            <a:r>
              <a:rPr lang="en-US" altLang="ja-JP" dirty="0" smtClean="0"/>
              <a:t>1893 </a:t>
            </a:r>
            <a:r>
              <a:rPr lang="en-US" altLang="ja-JP" dirty="0"/>
              <a:t>)</a:t>
            </a:r>
            <a:r>
              <a:rPr lang="ja-JP" altLang="en-US" dirty="0"/>
              <a:t>年、里見治太郎が、単身朝鮮半島の釜山へ渡って布教活動に従事</a:t>
            </a:r>
            <a:r>
              <a:rPr lang="ja-JP" altLang="en-US" dirty="0" smtClean="0"/>
              <a:t>した</a:t>
            </a:r>
            <a:r>
              <a:rPr lang="ja-JP" altLang="en-US" dirty="0"/>
              <a:t>のが始まりである</a:t>
            </a:r>
            <a:r>
              <a:rPr lang="ja-JP" altLang="en-US" dirty="0" smtClean="0"/>
              <a:t>。</a:t>
            </a:r>
            <a:endParaRPr lang="en-US" altLang="ja-JP" dirty="0" smtClean="0"/>
          </a:p>
          <a:p>
            <a:r>
              <a:rPr lang="ja-JP" altLang="en-US" dirty="0"/>
              <a:t>以後、明治</a:t>
            </a:r>
            <a:r>
              <a:rPr lang="en-US" altLang="ja-JP" dirty="0"/>
              <a:t>40</a:t>
            </a:r>
            <a:r>
              <a:rPr lang="ja-JP" altLang="en-US" dirty="0"/>
              <a:t>年までの聞に、朝鮮半島、台湾、</a:t>
            </a:r>
            <a:r>
              <a:rPr lang="ja-JP" altLang="en-US" dirty="0" smtClean="0"/>
              <a:t>中国、満州</a:t>
            </a:r>
            <a:r>
              <a:rPr lang="en-US" altLang="ja-JP" dirty="0" smtClean="0"/>
              <a:t> </a:t>
            </a:r>
            <a:r>
              <a:rPr lang="en-US" altLang="ja-JP" dirty="0"/>
              <a:t>(</a:t>
            </a:r>
            <a:r>
              <a:rPr lang="ja-JP" altLang="en-US" dirty="0" smtClean="0"/>
              <a:t>中国東北部</a:t>
            </a:r>
            <a:r>
              <a:rPr lang="en-US" altLang="ja-JP" dirty="0"/>
              <a:t>)</a:t>
            </a:r>
            <a:r>
              <a:rPr lang="ja-JP" altLang="en-US" dirty="0" err="1"/>
              <a:t>、</a:t>
            </a:r>
            <a:r>
              <a:rPr lang="ja-JP" altLang="en-US" dirty="0"/>
              <a:t>そしてアメリカにも足を</a:t>
            </a:r>
            <a:r>
              <a:rPr lang="ja-JP" altLang="en-US" dirty="0" smtClean="0"/>
              <a:t>延ばした。</a:t>
            </a:r>
            <a:endParaRPr lang="en-US" altLang="ja-JP" dirty="0" smtClean="0"/>
          </a:p>
          <a:p>
            <a:r>
              <a:rPr lang="ja-JP" altLang="en-US" dirty="0" smtClean="0"/>
              <a:t>明治</a:t>
            </a:r>
            <a:r>
              <a:rPr lang="en-US" altLang="ja-JP" dirty="0"/>
              <a:t>43</a:t>
            </a:r>
            <a:r>
              <a:rPr lang="ja-JP" altLang="en-US" dirty="0"/>
              <a:t>年には、ロンドンへの布教を志すもの</a:t>
            </a:r>
            <a:r>
              <a:rPr lang="ja-JP" altLang="en-US" dirty="0" smtClean="0"/>
              <a:t>もあらわれ</a:t>
            </a:r>
            <a:r>
              <a:rPr lang="ja-JP" altLang="en-US" dirty="0"/>
              <a:t>、移民を契機とするが、</a:t>
            </a:r>
            <a:r>
              <a:rPr lang="ja-JP" altLang="en-US" dirty="0" smtClean="0"/>
              <a:t>ブラジルへ</a:t>
            </a:r>
            <a:r>
              <a:rPr lang="ja-JP" altLang="en-US" dirty="0"/>
              <a:t>の道へと続いた。</a:t>
            </a:r>
            <a:endParaRPr kumimoji="1" lang="ja-JP" altLang="en-US" dirty="0"/>
          </a:p>
        </p:txBody>
      </p:sp>
    </p:spTree>
    <p:extLst>
      <p:ext uri="{BB962C8B-B14F-4D97-AF65-F5344CB8AC3E}">
        <p14:creationId xmlns:p14="http://schemas.microsoft.com/office/powerpoint/2010/main" val="8706902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海外伝道（２）</a:t>
            </a:r>
            <a:endParaRPr kumimoji="1" lang="ja-JP" altLang="en-US" dirty="0"/>
          </a:p>
        </p:txBody>
      </p:sp>
      <p:sp>
        <p:nvSpPr>
          <p:cNvPr id="3" name="コンテンツ プレースホルダー 2"/>
          <p:cNvSpPr>
            <a:spLocks noGrp="1"/>
          </p:cNvSpPr>
          <p:nvPr>
            <p:ph idx="1"/>
          </p:nvPr>
        </p:nvSpPr>
        <p:spPr/>
        <p:txBody>
          <a:bodyPr>
            <a:normAutofit fontScale="92500"/>
          </a:bodyPr>
          <a:lstStyle/>
          <a:p>
            <a:r>
              <a:rPr lang="ja-JP" altLang="en-US" dirty="0"/>
              <a:t>しかし、第二次世界大戦により、北米、ハワイ</a:t>
            </a:r>
            <a:r>
              <a:rPr lang="ja-JP" altLang="en-US" dirty="0" smtClean="0"/>
              <a:t>、カナダ</a:t>
            </a:r>
            <a:r>
              <a:rPr lang="ja-JP" altLang="en-US" dirty="0"/>
              <a:t>、ブラジルの教会はそのまま残留を許可されたが、朝鮮</a:t>
            </a:r>
            <a:r>
              <a:rPr lang="ja-JP" altLang="en-US" dirty="0" smtClean="0"/>
              <a:t>、</a:t>
            </a:r>
            <a:r>
              <a:rPr lang="ja-JP" altLang="en-US" dirty="0"/>
              <a:t>中国</a:t>
            </a:r>
            <a:r>
              <a:rPr lang="ja-JP" altLang="en-US" dirty="0" smtClean="0"/>
              <a:t>、</a:t>
            </a:r>
            <a:r>
              <a:rPr lang="ja-JP" altLang="en-US" dirty="0"/>
              <a:t>満州、南洋方面</a:t>
            </a:r>
            <a:r>
              <a:rPr lang="ja-JP" altLang="en-US" dirty="0" smtClean="0"/>
              <a:t>の殆ど</a:t>
            </a:r>
            <a:r>
              <a:rPr lang="ja-JP" altLang="en-US" dirty="0"/>
              <a:t>の教会は、全て日本への引き揚げとなった。同じく台湾では、現地人の教会長を除き</a:t>
            </a:r>
            <a:r>
              <a:rPr lang="ja-JP" altLang="en-US" dirty="0" smtClean="0"/>
              <a:t>、全て</a:t>
            </a:r>
            <a:r>
              <a:rPr lang="ja-JP" altLang="en-US" dirty="0"/>
              <a:t>引き揚げとなった</a:t>
            </a:r>
            <a:r>
              <a:rPr lang="ja-JP" altLang="en-US" dirty="0" smtClean="0"/>
              <a:t>。</a:t>
            </a:r>
            <a:endParaRPr lang="en-US" altLang="ja-JP" dirty="0" smtClean="0"/>
          </a:p>
          <a:p>
            <a:r>
              <a:rPr lang="ja-JP" altLang="en-US" dirty="0"/>
              <a:t>終戦時の教会数は、朝鮮</a:t>
            </a:r>
            <a:r>
              <a:rPr lang="en-US" altLang="ja-JP" dirty="0"/>
              <a:t>211 </a:t>
            </a:r>
            <a:r>
              <a:rPr lang="ja-JP" altLang="en-US" dirty="0" err="1"/>
              <a:t>、</a:t>
            </a:r>
            <a:r>
              <a:rPr lang="ja-JP" altLang="en-US" dirty="0">
                <a:solidFill>
                  <a:srgbClr val="FF0000"/>
                </a:solidFill>
              </a:rPr>
              <a:t>中国</a:t>
            </a:r>
            <a:r>
              <a:rPr lang="en-US" altLang="ja-JP" dirty="0">
                <a:solidFill>
                  <a:srgbClr val="FF0000"/>
                </a:solidFill>
              </a:rPr>
              <a:t>46</a:t>
            </a:r>
            <a:r>
              <a:rPr lang="ja-JP" altLang="en-US" dirty="0" err="1"/>
              <a:t>、</a:t>
            </a:r>
            <a:r>
              <a:rPr lang="ja-JP" altLang="en-US" dirty="0"/>
              <a:t>満州</a:t>
            </a:r>
            <a:r>
              <a:rPr lang="en-US" altLang="ja-JP" dirty="0"/>
              <a:t>1 24</a:t>
            </a:r>
            <a:r>
              <a:rPr lang="ja-JP" altLang="en-US" dirty="0" err="1"/>
              <a:t>、</a:t>
            </a:r>
            <a:r>
              <a:rPr lang="ja-JP" altLang="en-US" dirty="0" smtClean="0"/>
              <a:t>南洋</a:t>
            </a:r>
            <a:r>
              <a:rPr lang="en-US" altLang="ja-JP" dirty="0" smtClean="0"/>
              <a:t>6</a:t>
            </a:r>
            <a:r>
              <a:rPr lang="ja-JP" altLang="en-US" dirty="0" err="1"/>
              <a:t>、</a:t>
            </a:r>
            <a:r>
              <a:rPr lang="ja-JP" altLang="en-US" dirty="0"/>
              <a:t>北米</a:t>
            </a:r>
            <a:r>
              <a:rPr lang="en-US" altLang="ja-JP" dirty="0"/>
              <a:t>38 </a:t>
            </a:r>
            <a:r>
              <a:rPr lang="ja-JP" altLang="en-US" dirty="0" err="1"/>
              <a:t>、</a:t>
            </a:r>
            <a:r>
              <a:rPr lang="ja-JP" altLang="en-US" dirty="0"/>
              <a:t>ハワイ</a:t>
            </a:r>
            <a:r>
              <a:rPr lang="en-US" altLang="ja-JP" dirty="0"/>
              <a:t>22</a:t>
            </a:r>
            <a:r>
              <a:rPr lang="ja-JP" altLang="en-US" dirty="0" err="1"/>
              <a:t>、</a:t>
            </a:r>
            <a:r>
              <a:rPr lang="ja-JP" altLang="en-US" dirty="0"/>
              <a:t>カナダ</a:t>
            </a:r>
            <a:r>
              <a:rPr lang="en-US" altLang="ja-JP" dirty="0"/>
              <a:t>2</a:t>
            </a:r>
            <a:r>
              <a:rPr lang="ja-JP" altLang="en-US" dirty="0" err="1"/>
              <a:t>、</a:t>
            </a:r>
            <a:r>
              <a:rPr lang="ja-JP" altLang="en-US" dirty="0"/>
              <a:t>ブラジノレ</a:t>
            </a:r>
            <a:r>
              <a:rPr lang="en-US" altLang="ja-JP" dirty="0"/>
              <a:t>9</a:t>
            </a:r>
            <a:r>
              <a:rPr lang="ja-JP" altLang="en-US" dirty="0" err="1"/>
              <a:t>、</a:t>
            </a:r>
            <a:r>
              <a:rPr lang="ja-JP" altLang="en-US" dirty="0"/>
              <a:t>東南アジア</a:t>
            </a:r>
            <a:r>
              <a:rPr lang="en-US" altLang="ja-JP" dirty="0"/>
              <a:t>7 </a:t>
            </a:r>
            <a:r>
              <a:rPr lang="ja-JP" altLang="en-US" dirty="0"/>
              <a:t>で、</a:t>
            </a:r>
            <a:r>
              <a:rPr lang="ja-JP" altLang="en-US" dirty="0">
                <a:solidFill>
                  <a:srgbClr val="FF0000"/>
                </a:solidFill>
              </a:rPr>
              <a:t>台湾は</a:t>
            </a:r>
            <a:r>
              <a:rPr lang="en-US" altLang="ja-JP" dirty="0">
                <a:solidFill>
                  <a:srgbClr val="FF0000"/>
                </a:solidFill>
              </a:rPr>
              <a:t>39</a:t>
            </a:r>
            <a:r>
              <a:rPr lang="ja-JP" altLang="en-US" dirty="0">
                <a:solidFill>
                  <a:srgbClr val="FF0000"/>
                </a:solidFill>
              </a:rPr>
              <a:t>カ所</a:t>
            </a:r>
            <a:r>
              <a:rPr lang="ja-JP" altLang="en-US" dirty="0"/>
              <a:t>であった。</a:t>
            </a:r>
            <a:endParaRPr kumimoji="1" lang="ja-JP" altLang="en-US" dirty="0"/>
          </a:p>
        </p:txBody>
      </p:sp>
    </p:spTree>
    <p:extLst>
      <p:ext uri="{BB962C8B-B14F-4D97-AF65-F5344CB8AC3E}">
        <p14:creationId xmlns:p14="http://schemas.microsoft.com/office/powerpoint/2010/main" val="10753227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海外伝道（３）</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a:t>現在</a:t>
            </a:r>
            <a:r>
              <a:rPr lang="en-US" altLang="ja-JP" dirty="0"/>
              <a:t>(</a:t>
            </a:r>
            <a:r>
              <a:rPr lang="ja-JP" altLang="en-US" u="sng" dirty="0"/>
              <a:t>伝道庁</a:t>
            </a:r>
            <a:r>
              <a:rPr lang="ja-JP" altLang="en-US" dirty="0"/>
              <a:t>を含め</a:t>
            </a:r>
            <a:r>
              <a:rPr lang="en-US" altLang="ja-JP" dirty="0"/>
              <a:t>)</a:t>
            </a:r>
            <a:r>
              <a:rPr lang="ja-JP" altLang="en-US" dirty="0" err="1"/>
              <a:t>、</a:t>
            </a:r>
            <a:r>
              <a:rPr lang="ja-JP" altLang="en-US" u="sng" dirty="0"/>
              <a:t>韓国</a:t>
            </a:r>
            <a:r>
              <a:rPr lang="en-US" altLang="ja-JP" u="sng" dirty="0"/>
              <a:t>98 </a:t>
            </a:r>
            <a:r>
              <a:rPr lang="ja-JP" altLang="en-US" dirty="0" err="1"/>
              <a:t>、</a:t>
            </a:r>
            <a:r>
              <a:rPr lang="ja-JP" altLang="en-US" u="sng" dirty="0">
                <a:solidFill>
                  <a:srgbClr val="FF0000"/>
                </a:solidFill>
              </a:rPr>
              <a:t>台湾</a:t>
            </a:r>
            <a:r>
              <a:rPr lang="en-US" altLang="ja-JP" u="sng" dirty="0">
                <a:solidFill>
                  <a:srgbClr val="FF0000"/>
                </a:solidFill>
              </a:rPr>
              <a:t>22</a:t>
            </a:r>
            <a:r>
              <a:rPr lang="ja-JP" altLang="en-US" dirty="0" err="1"/>
              <a:t>、</a:t>
            </a:r>
            <a:r>
              <a:rPr lang="ja-JP" altLang="en-US" dirty="0"/>
              <a:t>ネパール</a:t>
            </a:r>
            <a:r>
              <a:rPr lang="en-US" altLang="ja-JP" dirty="0"/>
              <a:t>l</a:t>
            </a:r>
            <a:r>
              <a:rPr lang="ja-JP" altLang="en-US" dirty="0" err="1"/>
              <a:t>、</a:t>
            </a:r>
            <a:r>
              <a:rPr lang="ja-JP" altLang="en-US" dirty="0"/>
              <a:t>インド</a:t>
            </a:r>
            <a:r>
              <a:rPr lang="en-US" altLang="ja-JP" dirty="0"/>
              <a:t>1 </a:t>
            </a:r>
            <a:r>
              <a:rPr lang="ja-JP" altLang="en-US" dirty="0" err="1"/>
              <a:t>，</a:t>
            </a:r>
            <a:r>
              <a:rPr lang="ja-JP" altLang="en-US" dirty="0"/>
              <a:t> フランス</a:t>
            </a:r>
            <a:r>
              <a:rPr lang="en-US" altLang="ja-JP" dirty="0"/>
              <a:t>l</a:t>
            </a:r>
            <a:r>
              <a:rPr lang="ja-JP" altLang="en-US" dirty="0" err="1"/>
              <a:t>、</a:t>
            </a:r>
            <a:r>
              <a:rPr lang="ja-JP" altLang="en-US" dirty="0" smtClean="0"/>
              <a:t>カナダ</a:t>
            </a:r>
            <a:r>
              <a:rPr lang="en-US" altLang="ja-JP" dirty="0"/>
              <a:t>4 </a:t>
            </a:r>
            <a:r>
              <a:rPr lang="ja-JP" altLang="en-US" dirty="0" err="1"/>
              <a:t>、</a:t>
            </a:r>
            <a:r>
              <a:rPr lang="ja-JP" altLang="en-US" u="sng" dirty="0"/>
              <a:t>アメリカ</a:t>
            </a:r>
            <a:r>
              <a:rPr lang="en-US" altLang="ja-JP" u="sng" dirty="0"/>
              <a:t>58</a:t>
            </a:r>
            <a:r>
              <a:rPr lang="ja-JP" altLang="en-US" dirty="0" err="1"/>
              <a:t>，</a:t>
            </a:r>
            <a:r>
              <a:rPr lang="ja-JP" altLang="en-US" dirty="0"/>
              <a:t> </a:t>
            </a:r>
            <a:r>
              <a:rPr lang="ja-JP" altLang="en-US" u="sng" dirty="0"/>
              <a:t>ハワイ</a:t>
            </a:r>
            <a:r>
              <a:rPr lang="en-US" altLang="ja-JP" u="sng" dirty="0"/>
              <a:t>34</a:t>
            </a:r>
            <a:r>
              <a:rPr lang="ja-JP" altLang="en-US" dirty="0" err="1"/>
              <a:t>，</a:t>
            </a:r>
            <a:r>
              <a:rPr lang="ja-JP" altLang="en-US" dirty="0"/>
              <a:t> メキシコ</a:t>
            </a:r>
            <a:r>
              <a:rPr lang="en-US" altLang="ja-JP" dirty="0"/>
              <a:t>2</a:t>
            </a:r>
            <a:r>
              <a:rPr lang="ja-JP" altLang="en-US" dirty="0" err="1"/>
              <a:t>、</a:t>
            </a:r>
            <a:r>
              <a:rPr lang="ja-JP" altLang="en-US" dirty="0"/>
              <a:t>アルゼンチン</a:t>
            </a:r>
            <a:r>
              <a:rPr lang="en-US" altLang="ja-JP" dirty="0"/>
              <a:t>l</a:t>
            </a:r>
            <a:r>
              <a:rPr lang="ja-JP" altLang="en-US" dirty="0" err="1"/>
              <a:t>、</a:t>
            </a:r>
            <a:r>
              <a:rPr lang="ja-JP" altLang="en-US" dirty="0"/>
              <a:t>パラグアイ</a:t>
            </a:r>
            <a:r>
              <a:rPr lang="en-US" altLang="ja-JP" dirty="0"/>
              <a:t>3 </a:t>
            </a:r>
            <a:r>
              <a:rPr lang="ja-JP" altLang="en-US" dirty="0" err="1"/>
              <a:t>、</a:t>
            </a:r>
            <a:r>
              <a:rPr lang="ja-JP" altLang="en-US" dirty="0"/>
              <a:t>ベルー</a:t>
            </a:r>
            <a:r>
              <a:rPr lang="en-US" altLang="ja-JP" dirty="0"/>
              <a:t>1 </a:t>
            </a:r>
            <a:r>
              <a:rPr lang="ja-JP" altLang="en-US" dirty="0" err="1" smtClean="0"/>
              <a:t>，</a:t>
            </a:r>
            <a:r>
              <a:rPr lang="ja-JP" altLang="en-US" dirty="0" smtClean="0"/>
              <a:t>コロンピア</a:t>
            </a:r>
            <a:r>
              <a:rPr lang="en-US" altLang="ja-JP" dirty="0"/>
              <a:t>3 </a:t>
            </a:r>
            <a:r>
              <a:rPr lang="ja-JP" altLang="en-US" dirty="0" err="1"/>
              <a:t>、</a:t>
            </a:r>
            <a:r>
              <a:rPr lang="ja-JP" altLang="en-US" u="sng" dirty="0"/>
              <a:t>ブラジル</a:t>
            </a:r>
            <a:r>
              <a:rPr lang="en-US" altLang="ja-JP" u="sng" dirty="0"/>
              <a:t>90</a:t>
            </a:r>
            <a:r>
              <a:rPr lang="en-US" altLang="ja-JP" dirty="0"/>
              <a:t> </a:t>
            </a:r>
            <a:r>
              <a:rPr lang="ja-JP" altLang="en-US" dirty="0" err="1"/>
              <a:t>、</a:t>
            </a:r>
            <a:r>
              <a:rPr lang="ja-JP" altLang="en-US" dirty="0"/>
              <a:t>オーストラリ、コンゴ</a:t>
            </a:r>
            <a:r>
              <a:rPr lang="en-US" altLang="ja-JP" dirty="0"/>
              <a:t>(</a:t>
            </a:r>
            <a:r>
              <a:rPr lang="ja-JP" altLang="en-US" dirty="0"/>
              <a:t>プラザビル</a:t>
            </a:r>
            <a:r>
              <a:rPr lang="en-US" altLang="ja-JP" dirty="0"/>
              <a:t>)1</a:t>
            </a:r>
            <a:r>
              <a:rPr lang="ja-JP" altLang="en-US" dirty="0"/>
              <a:t>ヵ所の教会がある</a:t>
            </a:r>
            <a:r>
              <a:rPr lang="ja-JP" altLang="en-US" dirty="0" smtClean="0"/>
              <a:t>。</a:t>
            </a:r>
            <a:endParaRPr lang="en-US" altLang="ja-JP" dirty="0" smtClean="0"/>
          </a:p>
          <a:p>
            <a:r>
              <a:rPr lang="ja-JP" altLang="en-US" dirty="0" smtClean="0"/>
              <a:t>他に本部</a:t>
            </a:r>
            <a:r>
              <a:rPr lang="ja-JP" altLang="en-US" dirty="0"/>
              <a:t>の施設と</a:t>
            </a:r>
            <a:r>
              <a:rPr lang="ja-JP" altLang="en-US" dirty="0" smtClean="0"/>
              <a:t>して香港</a:t>
            </a:r>
            <a:r>
              <a:rPr lang="ja-JP" altLang="en-US" dirty="0"/>
              <a:t>、タイ、</a:t>
            </a:r>
            <a:r>
              <a:rPr lang="ja-JP" altLang="en-US" dirty="0" smtClean="0"/>
              <a:t>フィリピン、ヨーロッパなどの七つの地域や国に</a:t>
            </a:r>
            <a:r>
              <a:rPr lang="ja-JP" altLang="en-US" dirty="0"/>
              <a:t>出張所</a:t>
            </a:r>
            <a:r>
              <a:rPr lang="ja-JP" altLang="en-US" dirty="0" smtClean="0"/>
              <a:t>、連絡所</a:t>
            </a:r>
            <a:r>
              <a:rPr lang="ja-JP" altLang="en-US" dirty="0"/>
              <a:t>が</a:t>
            </a:r>
            <a:r>
              <a:rPr lang="ja-JP" altLang="en-US" dirty="0" smtClean="0"/>
              <a:t>置かれて</a:t>
            </a:r>
            <a:r>
              <a:rPr lang="ja-JP" altLang="en-US" dirty="0"/>
              <a:t>いる。</a:t>
            </a:r>
            <a:endParaRPr kumimoji="1" lang="ja-JP" altLang="en-US" dirty="0"/>
          </a:p>
        </p:txBody>
      </p:sp>
    </p:spTree>
    <p:extLst>
      <p:ext uri="{BB962C8B-B14F-4D97-AF65-F5344CB8AC3E}">
        <p14:creationId xmlns:p14="http://schemas.microsoft.com/office/powerpoint/2010/main" val="10753227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台湾における伝道の歴史（１）</a:t>
            </a:r>
            <a:endParaRPr kumimoji="1" lang="ja-JP" altLang="en-US" dirty="0"/>
          </a:p>
        </p:txBody>
      </p:sp>
      <p:sp>
        <p:nvSpPr>
          <p:cNvPr id="3" name="コンテンツ プレースホルダー 2"/>
          <p:cNvSpPr>
            <a:spLocks noGrp="1"/>
          </p:cNvSpPr>
          <p:nvPr>
            <p:ph idx="1"/>
          </p:nvPr>
        </p:nvSpPr>
        <p:spPr/>
        <p:txBody>
          <a:bodyPr/>
          <a:lstStyle/>
          <a:p>
            <a:r>
              <a:rPr lang="ja-JP" altLang="en-US" dirty="0"/>
              <a:t>天理教の台湾伝道は、明治</a:t>
            </a:r>
            <a:r>
              <a:rPr lang="en-US" altLang="ja-JP" dirty="0"/>
              <a:t>29</a:t>
            </a:r>
            <a:r>
              <a:rPr lang="ja-JP" altLang="en-US" dirty="0"/>
              <a:t>年</a:t>
            </a:r>
            <a:r>
              <a:rPr lang="en-US" altLang="ja-JP" dirty="0"/>
              <a:t>(1896 )</a:t>
            </a:r>
            <a:r>
              <a:rPr lang="ja-JP" altLang="en-US" dirty="0" err="1"/>
              <a:t>、</a:t>
            </a:r>
            <a:r>
              <a:rPr lang="ja-JP" altLang="en-US" dirty="0"/>
              <a:t>撫養分教会</a:t>
            </a:r>
            <a:r>
              <a:rPr lang="en-US" altLang="ja-JP" dirty="0"/>
              <a:t>(</a:t>
            </a:r>
            <a:r>
              <a:rPr lang="ja-JP" altLang="en-US" dirty="0">
                <a:latin typeface="+mj-ea"/>
                <a:ea typeface="+mj-ea"/>
              </a:rPr>
              <a:t>現撫養大教会</a:t>
            </a:r>
            <a:r>
              <a:rPr lang="en-US" altLang="ja-JP" dirty="0">
                <a:latin typeface="+mj-ea"/>
                <a:ea typeface="+mj-ea"/>
              </a:rPr>
              <a:t>)</a:t>
            </a:r>
            <a:r>
              <a:rPr lang="ja-JP" altLang="en-US" dirty="0" err="1">
                <a:latin typeface="+mj-ea"/>
                <a:ea typeface="+mj-ea"/>
              </a:rPr>
              <a:t>、</a:t>
            </a:r>
            <a:r>
              <a:rPr lang="ja-JP" altLang="en-US" dirty="0">
                <a:latin typeface="+mj-ea"/>
                <a:ea typeface="+mj-ea"/>
              </a:rPr>
              <a:t>防府支教会</a:t>
            </a:r>
            <a:r>
              <a:rPr lang="en-US" altLang="ja-JP" dirty="0">
                <a:latin typeface="+mj-ea"/>
                <a:ea typeface="+mj-ea"/>
              </a:rPr>
              <a:t>(</a:t>
            </a:r>
            <a:r>
              <a:rPr lang="ja-JP" altLang="en-US" dirty="0" smtClean="0">
                <a:latin typeface="+mj-ea"/>
                <a:ea typeface="+mj-ea"/>
              </a:rPr>
              <a:t>現防府</a:t>
            </a:r>
            <a:r>
              <a:rPr lang="ja-JP" altLang="en-US" dirty="0">
                <a:latin typeface="+mj-ea"/>
                <a:ea typeface="+mj-ea"/>
              </a:rPr>
              <a:t>大教会</a:t>
            </a:r>
            <a:r>
              <a:rPr lang="en-US" altLang="ja-JP" dirty="0">
                <a:latin typeface="+mj-ea"/>
                <a:ea typeface="+mj-ea"/>
              </a:rPr>
              <a:t>)</a:t>
            </a:r>
            <a:r>
              <a:rPr lang="ja-JP" altLang="en-US" dirty="0">
                <a:latin typeface="+mj-ea"/>
                <a:ea typeface="+mj-ea"/>
              </a:rPr>
              <a:t>の古谷マツが、台北で布教したの</a:t>
            </a:r>
            <a:r>
              <a:rPr lang="ja-JP" altLang="en-US" dirty="0" smtClean="0">
                <a:latin typeface="+mj-ea"/>
                <a:ea typeface="+mj-ea"/>
              </a:rPr>
              <a:t>を</a:t>
            </a:r>
            <a:r>
              <a:rPr lang="ja-JP" altLang="en-US" dirty="0">
                <a:latin typeface="+mj-ea"/>
                <a:ea typeface="+mj-ea"/>
              </a:rPr>
              <a:t>嚆矢</a:t>
            </a:r>
            <a:r>
              <a:rPr lang="ja-JP" altLang="en-US" dirty="0" smtClean="0">
                <a:latin typeface="+mj-ea"/>
                <a:ea typeface="+mj-ea"/>
              </a:rPr>
              <a:t>と</a:t>
            </a:r>
            <a:r>
              <a:rPr lang="ja-JP" altLang="en-US" dirty="0">
                <a:latin typeface="+mj-ea"/>
                <a:ea typeface="+mj-ea"/>
              </a:rPr>
              <a:t>する</a:t>
            </a:r>
            <a:r>
              <a:rPr lang="ja-JP" altLang="en-US" dirty="0"/>
              <a:t>と考えられている</a:t>
            </a:r>
            <a:r>
              <a:rPr lang="ja-JP" altLang="en-US" dirty="0" smtClean="0"/>
              <a:t>。</a:t>
            </a:r>
            <a:endParaRPr lang="en-US" altLang="ja-JP" dirty="0" smtClean="0"/>
          </a:p>
          <a:p>
            <a:pPr marL="0" indent="0">
              <a:buNone/>
            </a:pPr>
            <a:endParaRPr lang="en-US" altLang="ja-JP" dirty="0" smtClean="0"/>
          </a:p>
          <a:p>
            <a:pPr marL="0" indent="0">
              <a:buNone/>
            </a:pPr>
            <a:r>
              <a:rPr lang="ja-JP" altLang="en-US" sz="2400" dirty="0"/>
              <a:t>台北で料理屋を始めるという従姉妹一家とともに台湾へ渡り、屈の手伝いを</a:t>
            </a:r>
            <a:r>
              <a:rPr lang="ja-JP" altLang="en-US" sz="2400" dirty="0" smtClean="0"/>
              <a:t>しながら布教</a:t>
            </a:r>
            <a:r>
              <a:rPr lang="ja-JP" altLang="en-US" sz="2400" dirty="0"/>
              <a:t>に従事していた</a:t>
            </a:r>
            <a:r>
              <a:rPr lang="ja-JP" altLang="en-US" sz="2400" dirty="0" smtClean="0"/>
              <a:t>。</a:t>
            </a:r>
            <a:endParaRPr lang="en-US" altLang="ja-JP" sz="2400" dirty="0" smtClean="0"/>
          </a:p>
          <a:p>
            <a:pPr marL="0" indent="0">
              <a:buNone/>
            </a:pPr>
            <a:endParaRPr kumimoji="1" lang="ja-JP" altLang="en-US" sz="2000" dirty="0"/>
          </a:p>
        </p:txBody>
      </p:sp>
    </p:spTree>
    <p:extLst>
      <p:ext uri="{BB962C8B-B14F-4D97-AF65-F5344CB8AC3E}">
        <p14:creationId xmlns:p14="http://schemas.microsoft.com/office/powerpoint/2010/main" val="26316283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台湾における伝道の歴史（２）</a:t>
            </a:r>
            <a:endParaRPr kumimoji="1" lang="ja-JP" altLang="en-US" dirty="0"/>
          </a:p>
        </p:txBody>
      </p:sp>
      <p:sp>
        <p:nvSpPr>
          <p:cNvPr id="3" name="コンテンツ プレースホルダー 2"/>
          <p:cNvSpPr>
            <a:spLocks noGrp="1"/>
          </p:cNvSpPr>
          <p:nvPr>
            <p:ph idx="1"/>
          </p:nvPr>
        </p:nvSpPr>
        <p:spPr/>
        <p:txBody>
          <a:bodyPr/>
          <a:lstStyle/>
          <a:p>
            <a:r>
              <a:rPr lang="ja-JP" altLang="en-US" dirty="0"/>
              <a:t>明治</a:t>
            </a:r>
            <a:r>
              <a:rPr lang="en-US" altLang="ja-JP" dirty="0"/>
              <a:t>30</a:t>
            </a:r>
            <a:r>
              <a:rPr lang="ja-JP" altLang="en-US" dirty="0"/>
              <a:t>年には、山名分教会</a:t>
            </a:r>
            <a:r>
              <a:rPr lang="en-US" altLang="ja-JP" dirty="0"/>
              <a:t>(</a:t>
            </a:r>
            <a:r>
              <a:rPr lang="ja-JP" altLang="en-US" dirty="0"/>
              <a:t>現山名大教会</a:t>
            </a:r>
            <a:r>
              <a:rPr lang="en-US" altLang="ja-JP" dirty="0"/>
              <a:t>)</a:t>
            </a:r>
            <a:r>
              <a:rPr lang="ja-JP" altLang="en-US" dirty="0"/>
              <a:t>が、諸井国三郎会長を中心に、伝道を</a:t>
            </a:r>
            <a:r>
              <a:rPr lang="ja-JP" altLang="en-US" dirty="0" smtClean="0"/>
              <a:t>開始して</a:t>
            </a:r>
            <a:r>
              <a:rPr lang="ja-JP" altLang="en-US" dirty="0"/>
              <a:t>いる</a:t>
            </a:r>
            <a:r>
              <a:rPr lang="ja-JP" altLang="en-US" dirty="0" smtClean="0"/>
              <a:t>。</a:t>
            </a:r>
            <a:endParaRPr lang="en-US" altLang="ja-JP" dirty="0" smtClean="0"/>
          </a:p>
          <a:p>
            <a:r>
              <a:rPr lang="ja-JP" altLang="en-US" dirty="0"/>
              <a:t>山名に所属する教会は、大正年間に、</a:t>
            </a:r>
            <a:r>
              <a:rPr lang="en-US" altLang="ja-JP" dirty="0"/>
              <a:t>4</a:t>
            </a:r>
            <a:r>
              <a:rPr lang="ja-JP" altLang="en-US" dirty="0"/>
              <a:t>年に、打狗、</a:t>
            </a:r>
            <a:r>
              <a:rPr lang="en-US" altLang="ja-JP" dirty="0"/>
              <a:t>5</a:t>
            </a:r>
            <a:r>
              <a:rPr lang="ja-JP" altLang="en-US" dirty="0"/>
              <a:t>年に、嘉義、</a:t>
            </a:r>
            <a:r>
              <a:rPr lang="en-US" altLang="ja-JP" dirty="0"/>
              <a:t>6</a:t>
            </a:r>
            <a:r>
              <a:rPr lang="ja-JP" altLang="en-US" dirty="0"/>
              <a:t>年に、</a:t>
            </a:r>
            <a:r>
              <a:rPr lang="ja-JP" altLang="en-US" dirty="0" smtClean="0"/>
              <a:t>嘉義</a:t>
            </a:r>
            <a:r>
              <a:rPr lang="ja-JP" altLang="en-US" dirty="0"/>
              <a:t>東門、</a:t>
            </a:r>
            <a:r>
              <a:rPr lang="en-US" altLang="ja-JP" dirty="0"/>
              <a:t>15 </a:t>
            </a:r>
            <a:r>
              <a:rPr lang="ja-JP" altLang="en-US" dirty="0" smtClean="0"/>
              <a:t>年に</a:t>
            </a:r>
            <a:r>
              <a:rPr lang="ja-JP" altLang="en-US" dirty="0"/>
              <a:t>年、蓋錦の教会が設立され、昭和に入ってからは、</a:t>
            </a:r>
            <a:r>
              <a:rPr lang="en-US" altLang="ja-JP" dirty="0"/>
              <a:t>6</a:t>
            </a:r>
            <a:r>
              <a:rPr lang="ja-JP" altLang="en-US" dirty="0"/>
              <a:t>年に、英霊、</a:t>
            </a:r>
            <a:r>
              <a:rPr lang="en-US" altLang="ja-JP" dirty="0"/>
              <a:t>9</a:t>
            </a:r>
            <a:r>
              <a:rPr lang="ja-JP" altLang="en-US" dirty="0"/>
              <a:t>年に、</a:t>
            </a:r>
            <a:r>
              <a:rPr lang="ja-JP" altLang="en-US" dirty="0" smtClean="0"/>
              <a:t>斗六</a:t>
            </a:r>
            <a:r>
              <a:rPr lang="ja-JP" altLang="en-US" dirty="0"/>
              <a:t>の教会が設立されている</a:t>
            </a:r>
            <a:r>
              <a:rPr lang="ja-JP" altLang="en-US" dirty="0" smtClean="0"/>
              <a:t>。</a:t>
            </a:r>
            <a:endParaRPr lang="en-US" altLang="ja-JP" dirty="0" smtClean="0"/>
          </a:p>
          <a:p>
            <a:endParaRPr lang="en-US" altLang="ja-JP" dirty="0" smtClean="0"/>
          </a:p>
        </p:txBody>
      </p:sp>
    </p:spTree>
    <p:extLst>
      <p:ext uri="{BB962C8B-B14F-4D97-AF65-F5344CB8AC3E}">
        <p14:creationId xmlns:p14="http://schemas.microsoft.com/office/powerpoint/2010/main" val="40942565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台湾における伝道の歴史（３）</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sz="2800" dirty="0"/>
              <a:t>中でも、大正</a:t>
            </a:r>
            <a:r>
              <a:rPr lang="en-US" altLang="ja-JP" sz="2800" dirty="0"/>
              <a:t>6 </a:t>
            </a:r>
            <a:r>
              <a:rPr lang="ja-JP" altLang="en-US" sz="2800" dirty="0"/>
              <a:t>年に、初代会長加藤きんの熱烈なおたすけ</a:t>
            </a:r>
            <a:r>
              <a:rPr lang="ja-JP" altLang="en-US" sz="2800" dirty="0" smtClean="0"/>
              <a:t>活動</a:t>
            </a:r>
            <a:r>
              <a:rPr lang="ja-JP" altLang="en-US" sz="2800" dirty="0"/>
              <a:t>によって設立された嘉義東門教会は、台湾における多くの教会が、主に在住の日本人</a:t>
            </a:r>
            <a:r>
              <a:rPr lang="ja-JP" altLang="en-US" sz="2800" dirty="0" smtClean="0"/>
              <a:t>を布教</a:t>
            </a:r>
            <a:r>
              <a:rPr lang="ja-JP" altLang="en-US" sz="2800" dirty="0"/>
              <a:t>の対象としていたのに対して、専ら現地の人が信者</a:t>
            </a:r>
            <a:r>
              <a:rPr lang="ja-JP" altLang="en-US" sz="2800" dirty="0" smtClean="0"/>
              <a:t>で</a:t>
            </a:r>
            <a:r>
              <a:rPr lang="ja-JP" altLang="en-US" sz="2800" dirty="0"/>
              <a:t>あった</a:t>
            </a:r>
            <a:r>
              <a:rPr lang="ja-JP" altLang="en-US" sz="2800" dirty="0" smtClean="0"/>
              <a:t>。</a:t>
            </a:r>
            <a:endParaRPr lang="en-US" altLang="ja-JP" sz="2800" dirty="0" smtClean="0"/>
          </a:p>
          <a:p>
            <a:r>
              <a:rPr lang="ja-JP" altLang="en-US" sz="2800" dirty="0" smtClean="0"/>
              <a:t>戦後</a:t>
            </a:r>
            <a:r>
              <a:rPr lang="ja-JP" altLang="en-US" sz="2800" dirty="0"/>
              <a:t>、日本への引き揚げを余儀なくされた多くの教会の中にあって</a:t>
            </a:r>
            <a:r>
              <a:rPr lang="ja-JP" altLang="en-US" sz="2800" dirty="0" smtClean="0"/>
              <a:t>、</a:t>
            </a:r>
            <a:r>
              <a:rPr lang="ja-JP" altLang="en-US" sz="2800" dirty="0"/>
              <a:t>嘉義東門教会は</a:t>
            </a:r>
            <a:r>
              <a:rPr lang="ja-JP" altLang="en-US" sz="2800" dirty="0" smtClean="0"/>
              <a:t>唯一</a:t>
            </a:r>
            <a:r>
              <a:rPr lang="ja-JP" altLang="en-US" sz="2800" dirty="0"/>
              <a:t>台湾に</a:t>
            </a:r>
            <a:r>
              <a:rPr lang="ja-JP" altLang="en-US" sz="2800" dirty="0" smtClean="0"/>
              <a:t>所在した</a:t>
            </a:r>
            <a:r>
              <a:rPr lang="ja-JP" altLang="en-US" sz="2800" dirty="0"/>
              <a:t>教会である</a:t>
            </a:r>
            <a:r>
              <a:rPr lang="ja-JP" altLang="en-US" sz="2800" dirty="0" smtClean="0"/>
              <a:t>。</a:t>
            </a:r>
            <a:endParaRPr lang="en-US" altLang="ja-JP" sz="2800" dirty="0" smtClean="0"/>
          </a:p>
          <a:p>
            <a:r>
              <a:rPr lang="ja-JP" altLang="en-US" sz="2800" dirty="0"/>
              <a:t>嘉</a:t>
            </a:r>
            <a:r>
              <a:rPr lang="ja-JP" altLang="en-US" sz="2800" dirty="0" smtClean="0"/>
              <a:t>義雲</a:t>
            </a:r>
            <a:r>
              <a:rPr lang="ja-JP" altLang="en-US" sz="2800" dirty="0"/>
              <a:t>林地方に根を下ろした山名系の現地入信者が、困難な中を時に信仰の形態を変える</a:t>
            </a:r>
            <a:r>
              <a:rPr lang="ja-JP" altLang="en-US" sz="2800" dirty="0" smtClean="0"/>
              <a:t>こと</a:t>
            </a:r>
            <a:r>
              <a:rPr lang="ja-JP" altLang="en-US" sz="2800" dirty="0"/>
              <a:t>もあったりしたが、</a:t>
            </a:r>
            <a:r>
              <a:rPr lang="ja-JP" altLang="en-US" sz="2800" dirty="0" smtClean="0"/>
              <a:t>守り続けた。</a:t>
            </a:r>
            <a:endParaRPr kumimoji="1" lang="ja-JP" altLang="en-US" sz="2800" dirty="0"/>
          </a:p>
        </p:txBody>
      </p:sp>
    </p:spTree>
    <p:extLst>
      <p:ext uri="{BB962C8B-B14F-4D97-AF65-F5344CB8AC3E}">
        <p14:creationId xmlns:p14="http://schemas.microsoft.com/office/powerpoint/2010/main" val="40942565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Kuang Yu\Desktop\無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7775" y="1562447"/>
            <a:ext cx="6648450" cy="4314825"/>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p:txBody>
          <a:bodyPr/>
          <a:lstStyle/>
          <a:p>
            <a:r>
              <a:rPr kumimoji="1" lang="ja-JP" altLang="en-US" dirty="0" smtClean="0"/>
              <a:t>加藤</a:t>
            </a:r>
            <a:r>
              <a:rPr kumimoji="1" lang="ja-JP" altLang="en-US" dirty="0" err="1" smtClean="0"/>
              <a:t>きん</a:t>
            </a:r>
            <a:r>
              <a:rPr kumimoji="1" lang="ja-JP" altLang="en-US" dirty="0" smtClean="0"/>
              <a:t>先生</a:t>
            </a:r>
            <a:endParaRPr kumimoji="1" lang="ja-JP" altLang="en-US" dirty="0"/>
          </a:p>
        </p:txBody>
      </p:sp>
      <p:sp>
        <p:nvSpPr>
          <p:cNvPr id="5" name="円/楕円 4"/>
          <p:cNvSpPr/>
          <p:nvPr/>
        </p:nvSpPr>
        <p:spPr>
          <a:xfrm>
            <a:off x="2483768" y="3501008"/>
            <a:ext cx="1224136" cy="23042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14242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zh-TW" altLang="en-US" dirty="0" smtClean="0">
                <a:latin typeface="ＭＳ Ｐゴシック" panose="020B0600070205080204" pitchFamily="50" charset="-128"/>
                <a:ea typeface="ＭＳ Ｐゴシック" panose="020B0600070205080204" pitchFamily="50" charset="-128"/>
              </a:rPr>
              <a:t>嘉義東門宣教所神殿</a:t>
            </a:r>
            <a:r>
              <a:rPr kumimoji="1" lang="ja-JP" altLang="en-US" dirty="0" smtClean="0">
                <a:latin typeface="ＭＳ Ｐゴシック" panose="020B0600070205080204" pitchFamily="50" charset="-128"/>
                <a:ea typeface="ＭＳ Ｐゴシック" panose="020B0600070205080204" pitchFamily="50" charset="-128"/>
              </a:rPr>
              <a:t>　</a:t>
            </a:r>
            <a:r>
              <a:rPr kumimoji="1" lang="ja-JP" altLang="en-US" dirty="0" smtClean="0"/>
              <a:t>棟上げ</a:t>
            </a:r>
            <a:endParaRPr kumimoji="1" lang="ja-JP" altLang="en-US" dirty="0"/>
          </a:p>
        </p:txBody>
      </p:sp>
      <p:pic>
        <p:nvPicPr>
          <p:cNvPr id="7170" name="Picture 2" descr="C:\Users\Kuang Yu\Desktop\無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916832"/>
            <a:ext cx="5867400" cy="415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4729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descr="C:\Users\Kuang Yu\Desktop\無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900" y="2420888"/>
            <a:ext cx="5745244" cy="394607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線矢印コネクタ 4"/>
          <p:cNvCxnSpPr/>
          <p:nvPr/>
        </p:nvCxnSpPr>
        <p:spPr>
          <a:xfrm flipH="1">
            <a:off x="1969163" y="4653136"/>
            <a:ext cx="1440160" cy="108012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2868754" y="5182750"/>
            <a:ext cx="2018253" cy="369332"/>
          </a:xfrm>
          <a:prstGeom prst="rect">
            <a:avLst/>
          </a:prstGeom>
          <a:noFill/>
        </p:spPr>
        <p:txBody>
          <a:bodyPr wrap="square" rtlCol="0">
            <a:spAutoFit/>
          </a:bodyPr>
          <a:lstStyle/>
          <a:p>
            <a:r>
              <a:rPr kumimoji="1" lang="ja-JP" altLang="en-US" dirty="0" smtClean="0"/>
              <a:t>飛行時間　</a:t>
            </a:r>
            <a:r>
              <a:rPr lang="en-US" altLang="zh-TW"/>
              <a:t>3</a:t>
            </a:r>
            <a:r>
              <a:rPr kumimoji="1" lang="ja-JP" altLang="en-US" smtClean="0"/>
              <a:t>ｈｒ</a:t>
            </a:r>
            <a:endParaRPr kumimoji="1" lang="ja-JP" altLang="en-US" dirty="0"/>
          </a:p>
        </p:txBody>
      </p:sp>
      <p:pic>
        <p:nvPicPr>
          <p:cNvPr id="4103" name="Picture 7" descr="C:\Users\Kuang Yu\Desktop\無題.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1988840"/>
            <a:ext cx="3162300" cy="4219575"/>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8"/>
          <p:cNvSpPr txBox="1"/>
          <p:nvPr/>
        </p:nvSpPr>
        <p:spPr>
          <a:xfrm>
            <a:off x="7164288" y="1372706"/>
            <a:ext cx="1728192" cy="400110"/>
          </a:xfrm>
          <a:prstGeom prst="rect">
            <a:avLst/>
          </a:prstGeom>
          <a:noFill/>
        </p:spPr>
        <p:txBody>
          <a:bodyPr wrap="square" rtlCol="0">
            <a:spAutoFit/>
          </a:bodyPr>
          <a:lstStyle/>
          <a:p>
            <a:r>
              <a:rPr kumimoji="1" lang="ja-JP" altLang="en-US" sz="2000" dirty="0" smtClean="0"/>
              <a:t>台北市（首都）</a:t>
            </a:r>
            <a:endParaRPr kumimoji="1" lang="ja-JP" altLang="en-US" sz="2000" dirty="0"/>
          </a:p>
        </p:txBody>
      </p:sp>
      <p:sp>
        <p:nvSpPr>
          <p:cNvPr id="10" name="テキスト ボックス 9"/>
          <p:cNvSpPr txBox="1"/>
          <p:nvPr/>
        </p:nvSpPr>
        <p:spPr>
          <a:xfrm>
            <a:off x="636506" y="660620"/>
            <a:ext cx="4464496" cy="1200329"/>
          </a:xfrm>
          <a:prstGeom prst="rect">
            <a:avLst/>
          </a:prstGeom>
          <a:noFill/>
        </p:spPr>
        <p:txBody>
          <a:bodyPr wrap="square" rtlCol="0">
            <a:spAutoFit/>
          </a:bodyPr>
          <a:lstStyle/>
          <a:p>
            <a:r>
              <a:rPr kumimoji="1" lang="ja-JP" altLang="en-US" sz="2400" dirty="0" smtClean="0"/>
              <a:t>台湾の</a:t>
            </a:r>
            <a:endParaRPr kumimoji="1" lang="en-US" altLang="ja-JP" sz="2400" dirty="0" smtClean="0"/>
          </a:p>
          <a:p>
            <a:r>
              <a:rPr kumimoji="1" lang="ja-JP" altLang="en-US" sz="2400" dirty="0" smtClean="0"/>
              <a:t>人口　</a:t>
            </a:r>
            <a:r>
              <a:rPr kumimoji="1" lang="en-US" altLang="ja-JP" sz="2400" dirty="0" smtClean="0"/>
              <a:t>2300</a:t>
            </a:r>
            <a:r>
              <a:rPr lang="ja-JP" altLang="en-US" sz="2400" dirty="0" smtClean="0"/>
              <a:t>万</a:t>
            </a:r>
            <a:endParaRPr lang="en-US" altLang="ja-JP" sz="2400" dirty="0" smtClean="0"/>
          </a:p>
          <a:p>
            <a:r>
              <a:rPr kumimoji="1" lang="ja-JP" altLang="en-US" sz="2400" dirty="0" smtClean="0"/>
              <a:t>面積　</a:t>
            </a:r>
            <a:r>
              <a:rPr kumimoji="1" lang="en-US" altLang="ja-JP" sz="2400" dirty="0" smtClean="0"/>
              <a:t>3.6</a:t>
            </a:r>
            <a:r>
              <a:rPr kumimoji="1" lang="ja-JP" altLang="en-US" sz="2400" dirty="0" smtClean="0"/>
              <a:t>万平方キロ</a:t>
            </a:r>
            <a:r>
              <a:rPr kumimoji="1" lang="en-US" altLang="zh-TW" sz="2400" dirty="0" smtClean="0"/>
              <a:t>(</a:t>
            </a:r>
            <a:r>
              <a:rPr kumimoji="1" lang="ja-JP" altLang="en-US" sz="2400" dirty="0" smtClean="0"/>
              <a:t>九州の</a:t>
            </a:r>
            <a:r>
              <a:rPr kumimoji="1" lang="en-US" altLang="zh-TW" sz="2400" dirty="0" smtClean="0"/>
              <a:t>9/10)</a:t>
            </a:r>
            <a:endParaRPr kumimoji="1" lang="ja-JP" altLang="en-US" sz="2400" dirty="0"/>
          </a:p>
        </p:txBody>
      </p:sp>
      <p:cxnSp>
        <p:nvCxnSpPr>
          <p:cNvPr id="8" name="直線矢印コネクタ 7"/>
          <p:cNvCxnSpPr/>
          <p:nvPr/>
        </p:nvCxnSpPr>
        <p:spPr>
          <a:xfrm>
            <a:off x="8244408" y="1772816"/>
            <a:ext cx="0" cy="64807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92785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戦後、台湾における布教活動（１）</a:t>
            </a:r>
            <a:endParaRPr kumimoji="1" lang="ja-JP" altLang="en-US" dirty="0"/>
          </a:p>
        </p:txBody>
      </p:sp>
      <p:sp>
        <p:nvSpPr>
          <p:cNvPr id="3" name="コンテンツ プレースホルダー 2"/>
          <p:cNvSpPr>
            <a:spLocks noGrp="1"/>
          </p:cNvSpPr>
          <p:nvPr>
            <p:ph idx="1"/>
          </p:nvPr>
        </p:nvSpPr>
        <p:spPr>
          <a:xfrm>
            <a:off x="457200" y="1600200"/>
            <a:ext cx="5554960" cy="4525963"/>
          </a:xfrm>
        </p:spPr>
        <p:txBody>
          <a:bodyPr>
            <a:normAutofit/>
          </a:bodyPr>
          <a:lstStyle/>
          <a:p>
            <a:r>
              <a:rPr lang="ja-JP" altLang="en-US" dirty="0" smtClean="0"/>
              <a:t>戦後、中国大陸から台湾</a:t>
            </a:r>
            <a:r>
              <a:rPr lang="ja-JP" altLang="en-US" dirty="0" smtClean="0">
                <a:latin typeface="+mj-ea"/>
                <a:ea typeface="+mj-ea"/>
              </a:rPr>
              <a:t>に一時</a:t>
            </a:r>
            <a:r>
              <a:rPr lang="zh-TW" altLang="en-US" dirty="0" smtClean="0">
                <a:latin typeface="ＭＳ Ｐゴシック" panose="020B0600070205080204" pitchFamily="50" charset="-128"/>
                <a:ea typeface="ＭＳ Ｐゴシック" panose="020B0600070205080204" pitchFamily="50" charset="-128"/>
              </a:rPr>
              <a:t>遷都</a:t>
            </a:r>
            <a:r>
              <a:rPr lang="ja-JP" altLang="en-US" dirty="0" smtClean="0">
                <a:latin typeface="+mj-ea"/>
                <a:ea typeface="+mj-ea"/>
              </a:rPr>
              <a:t>の名目</a:t>
            </a:r>
            <a:r>
              <a:rPr lang="ja-JP" altLang="en-US" dirty="0" smtClean="0"/>
              <a:t>で台湾を拠点とした国民党政権はその支配を保つ</a:t>
            </a:r>
            <a:r>
              <a:rPr lang="ja-JP" altLang="en-US" dirty="0"/>
              <a:t>ために民衆の不満を抑え込む</a:t>
            </a:r>
            <a:r>
              <a:rPr lang="ja-JP" altLang="en-US" dirty="0" smtClean="0"/>
              <a:t>のに「戒厳令」を</a:t>
            </a:r>
            <a:r>
              <a:rPr lang="ja-JP" altLang="en-US" dirty="0"/>
              <a:t>敷いた。これに</a:t>
            </a:r>
            <a:r>
              <a:rPr lang="ja-JP" altLang="en-US" dirty="0" smtClean="0"/>
              <a:t>より日本</a:t>
            </a:r>
            <a:r>
              <a:rPr lang="ja-JP" altLang="en-US" dirty="0"/>
              <a:t>の色を濃く残す思想をはじめとする教育や宗教も、厳しく規制をうけることとなる</a:t>
            </a:r>
            <a:r>
              <a:rPr lang="ja-JP" altLang="en-US" dirty="0" smtClean="0"/>
              <a:t>。</a:t>
            </a:r>
          </a:p>
          <a:p>
            <a:pPr marL="0" indent="0">
              <a:buNone/>
            </a:pPr>
            <a:endParaRPr lang="en-US" altLang="ja-JP" sz="2800" dirty="0" smtClean="0"/>
          </a:p>
        </p:txBody>
      </p:sp>
      <p:pic>
        <p:nvPicPr>
          <p:cNvPr id="5122" name="Picture 2" descr="C:\Users\Kuang Yu\Desktop\無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1484784"/>
            <a:ext cx="2533650" cy="330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091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dirty="0"/>
          </a:p>
        </p:txBody>
      </p:sp>
      <p:pic>
        <p:nvPicPr>
          <p:cNvPr id="4103"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116632"/>
            <a:ext cx="4399992" cy="3299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7"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19" y="116632"/>
            <a:ext cx="4468273" cy="2968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descr="C:\Users\Kuang Yu\Desktop\無題.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6275" y="3771900"/>
            <a:ext cx="4657725" cy="30861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Kuang Yu\Desktop\無題.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5" y="4105275"/>
            <a:ext cx="4343400" cy="275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16255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戦後、台湾における布教活動（</a:t>
            </a:r>
            <a:r>
              <a:rPr kumimoji="1" lang="en-US" altLang="ja-JP" dirty="0" smtClean="0"/>
              <a:t>2</a:t>
            </a:r>
            <a:r>
              <a:rPr kumimoji="1" lang="ja-JP" altLang="en-US" dirty="0" smtClean="0"/>
              <a:t>）</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3600" dirty="0" smtClean="0"/>
              <a:t>例えば神道・天理教は、国民党政府にとって、違法宗教と見なされ、リーダたちは台湾を離れて日本へ帰るか、あるいは台湾の「民間宗教」にかたちを変えて、国民党政府の取り締まりを逃れるしか道がなかった。</a:t>
            </a:r>
            <a:endParaRPr lang="en-US" altLang="ja-JP" sz="3600" dirty="0" smtClean="0"/>
          </a:p>
          <a:p>
            <a:endParaRPr lang="en-US" altLang="ja-JP" sz="2800" dirty="0" smtClean="0"/>
          </a:p>
        </p:txBody>
      </p:sp>
    </p:spTree>
    <p:extLst>
      <p:ext uri="{BB962C8B-B14F-4D97-AF65-F5344CB8AC3E}">
        <p14:creationId xmlns:p14="http://schemas.microsoft.com/office/powerpoint/2010/main" val="18992305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Kuang Yu\Desktop\無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16632"/>
            <a:ext cx="4095750" cy="3067050"/>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C:\Users\Kuang Yu\Desktop\無題.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80" y="116632"/>
            <a:ext cx="4857750" cy="364807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C:\Users\Kuang Yu\Desktop\無題.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719" y="3854081"/>
            <a:ext cx="8877300" cy="2914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18994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ja-JP" altLang="en-US" dirty="0" smtClean="0"/>
              <a:t>台湾伝道庁の建物（戦前）</a:t>
            </a:r>
            <a:endParaRPr lang="zh-TW" altLang="en-US" dirty="0"/>
          </a:p>
        </p:txBody>
      </p:sp>
      <p:pic>
        <p:nvPicPr>
          <p:cNvPr id="1026" name="Picture 2" descr="C:\Users\kirby\Desktop\未命名.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2636" y="2204864"/>
            <a:ext cx="6375708" cy="36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274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251520" y="1052736"/>
            <a:ext cx="4024131" cy="830997"/>
          </a:xfrm>
          <a:prstGeom prst="rect">
            <a:avLst/>
          </a:prstGeom>
          <a:noFill/>
        </p:spPr>
        <p:txBody>
          <a:bodyPr wrap="square" rtlCol="0">
            <a:spAutoFit/>
          </a:bodyPr>
          <a:lstStyle/>
          <a:p>
            <a:r>
              <a:rPr kumimoji="1" lang="ja-JP" altLang="en-US" sz="2400" dirty="0" smtClean="0"/>
              <a:t>台北市内圓山飯店</a:t>
            </a:r>
            <a:r>
              <a:rPr kumimoji="1" lang="en-US" altLang="zh-TW" sz="2400" dirty="0" smtClean="0"/>
              <a:t>(</a:t>
            </a:r>
            <a:r>
              <a:rPr kumimoji="1" lang="ja-JP" altLang="en-US" sz="2400" dirty="0" smtClean="0"/>
              <a:t>ホテル</a:t>
            </a:r>
            <a:r>
              <a:rPr kumimoji="1" lang="en-US" altLang="zh-TW" sz="2400" dirty="0" smtClean="0"/>
              <a:t>)</a:t>
            </a:r>
            <a:r>
              <a:rPr kumimoji="1" lang="ja-JP" altLang="en-US" sz="2400" dirty="0" smtClean="0"/>
              <a:t>の敷地内にあった台湾神社</a:t>
            </a:r>
            <a:endParaRPr kumimoji="1" lang="ja-JP" altLang="en-US" sz="2400" dirty="0"/>
          </a:p>
        </p:txBody>
      </p:sp>
      <p:pic>
        <p:nvPicPr>
          <p:cNvPr id="1030" name="Picture 6" descr="C:\Users\Kuang Yu\Desktop\無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612079"/>
            <a:ext cx="4392488" cy="3129289"/>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Kuang Yu\Desktop\無題.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645024"/>
            <a:ext cx="4090569" cy="307624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Kuang Yu\Desktop\無題.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2631" y="476672"/>
            <a:ext cx="4197841"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2704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3588" y="3573016"/>
            <a:ext cx="2370899"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386064" cy="3377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p:nvPr/>
        </p:nvSpPr>
        <p:spPr>
          <a:xfrm>
            <a:off x="115212" y="4074167"/>
            <a:ext cx="3744416" cy="1569660"/>
          </a:xfrm>
          <a:prstGeom prst="rect">
            <a:avLst/>
          </a:prstGeom>
          <a:noFill/>
        </p:spPr>
        <p:txBody>
          <a:bodyPr wrap="square" rtlCol="0">
            <a:spAutoFit/>
          </a:bodyPr>
          <a:lstStyle/>
          <a:p>
            <a:r>
              <a:rPr lang="ja-JP" altLang="en-US" sz="3200" dirty="0" smtClean="0"/>
              <a:t>もっともよく保存されている日本のお寺</a:t>
            </a:r>
            <a:r>
              <a:rPr lang="en-US" altLang="zh-TW" sz="3200" dirty="0"/>
              <a:t>:</a:t>
            </a:r>
            <a:endParaRPr lang="en-US" altLang="ja-JP" sz="3200" dirty="0" smtClean="0"/>
          </a:p>
          <a:p>
            <a:pPr algn="ctr"/>
            <a:r>
              <a:rPr kumimoji="1" lang="ja-JP" altLang="en-US" sz="3200" dirty="0" smtClean="0">
                <a:latin typeface="ＭＳ Ｐゴシック" panose="020B0600070205080204" pitchFamily="50" charset="-128"/>
                <a:ea typeface="ＭＳ Ｐゴシック" panose="020B0600070205080204" pitchFamily="50" charset="-128"/>
              </a:rPr>
              <a:t>花蓮にある</a:t>
            </a:r>
            <a:r>
              <a:rPr kumimoji="1" lang="ja-JP" altLang="en-US" sz="3200" dirty="0" smtClean="0">
                <a:solidFill>
                  <a:srgbClr val="7030A0"/>
                </a:solidFill>
                <a:latin typeface="ＭＳ Ｐゴシック" panose="020B0600070205080204" pitchFamily="50" charset="-128"/>
                <a:ea typeface="ＭＳ Ｐゴシック" panose="020B0600070205080204" pitchFamily="50" charset="-128"/>
              </a:rPr>
              <a:t>「</a:t>
            </a:r>
            <a:r>
              <a:rPr kumimoji="1" lang="zh-TW" altLang="en-US" sz="3200" dirty="0" smtClean="0">
                <a:solidFill>
                  <a:srgbClr val="7030A0"/>
                </a:solidFill>
                <a:latin typeface="ＭＳ Ｐゴシック" panose="020B0600070205080204" pitchFamily="50" charset="-128"/>
                <a:ea typeface="ＭＳ Ｐゴシック" panose="020B0600070205080204" pitchFamily="50" charset="-128"/>
              </a:rPr>
              <a:t>慶修院</a:t>
            </a:r>
            <a:r>
              <a:rPr kumimoji="1" lang="ja-JP" altLang="en-US" sz="3200" dirty="0" smtClean="0">
                <a:solidFill>
                  <a:srgbClr val="7030A0"/>
                </a:solidFill>
                <a:latin typeface="ＭＳ Ｐゴシック" panose="020B0600070205080204" pitchFamily="50" charset="-128"/>
                <a:ea typeface="ＭＳ Ｐゴシック" panose="020B0600070205080204" pitchFamily="50" charset="-128"/>
              </a:rPr>
              <a:t>」</a:t>
            </a:r>
            <a:endParaRPr kumimoji="1" lang="ja-JP" altLang="en-US" sz="3200" dirty="0">
              <a:solidFill>
                <a:srgbClr val="7030A0"/>
              </a:solidFill>
              <a:latin typeface="ＭＳ Ｐゴシック" panose="020B0600070205080204" pitchFamily="50" charset="-128"/>
              <a:ea typeface="ＭＳ Ｐゴシック" panose="020B0600070205080204" pitchFamily="50" charset="-128"/>
            </a:endParaRPr>
          </a:p>
        </p:txBody>
      </p:sp>
      <p:sp>
        <p:nvSpPr>
          <p:cNvPr id="5" name="円/楕円 4"/>
          <p:cNvSpPr/>
          <p:nvPr/>
        </p:nvSpPr>
        <p:spPr>
          <a:xfrm>
            <a:off x="8244408" y="4725144"/>
            <a:ext cx="216024"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56" name="Picture 8" descr="C:\Users\Kuang Yu\Desktop\無題.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3380311"/>
            <a:ext cx="2514600" cy="3343275"/>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C:\Users\Kuang Yu\Desktop\無題.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2944" y="251609"/>
            <a:ext cx="4550063" cy="3033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10199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戦後、台湾における布教活動（</a:t>
            </a:r>
            <a:r>
              <a:rPr lang="en-US" altLang="zh-TW" dirty="0"/>
              <a:t>3</a:t>
            </a:r>
            <a:r>
              <a:rPr kumimoji="1" lang="ja-JP" altLang="en-US" dirty="0" smtClean="0"/>
              <a:t>）</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国民党は一部の宗教に合法的生存空間を与えた。</a:t>
            </a:r>
            <a:endParaRPr lang="en-US" altLang="ja-JP" dirty="0" smtClean="0"/>
          </a:p>
          <a:p>
            <a:r>
              <a:rPr lang="ja-JP" altLang="en-US" dirty="0" smtClean="0"/>
              <a:t>厳しい「宗教登記」や「宗教管理」の法規と党や政府機関の宗教管理のもと、仏教、道教、キリスト教</a:t>
            </a:r>
            <a:r>
              <a:rPr lang="en-US" altLang="zh-TW" dirty="0" smtClean="0"/>
              <a:t>(</a:t>
            </a:r>
            <a:r>
              <a:rPr lang="ja-JP" altLang="en-US" dirty="0" smtClean="0"/>
              <a:t>カトリックとプロテスタント</a:t>
            </a:r>
            <a:r>
              <a:rPr lang="en-US" altLang="zh-TW" dirty="0" smtClean="0"/>
              <a:t>)</a:t>
            </a:r>
            <a:r>
              <a:rPr lang="ja-JP" altLang="en-US" dirty="0" err="1" smtClean="0"/>
              <a:t>、</a:t>
            </a:r>
            <a:r>
              <a:rPr lang="ja-JP" altLang="en-US" dirty="0" smtClean="0"/>
              <a:t>イスラーム、チベット仏教などの伝統宗教が合法的とされる。他に蒋介石と友好的な宗教も許されていた。</a:t>
            </a:r>
            <a:endParaRPr lang="en-US" altLang="ja-JP" dirty="0" smtClean="0"/>
          </a:p>
        </p:txBody>
      </p:sp>
    </p:spTree>
    <p:extLst>
      <p:ext uri="{BB962C8B-B14F-4D97-AF65-F5344CB8AC3E}">
        <p14:creationId xmlns:p14="http://schemas.microsoft.com/office/powerpoint/2010/main" val="23711549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Kuang Yu\Desktop\無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636912"/>
            <a:ext cx="2505075" cy="3752850"/>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Kuang Yu\Desktop\無題.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7206" y="4236791"/>
            <a:ext cx="1551367" cy="2144537"/>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5" descr="C:\Users\Kuang Yu\Desktop\無題.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8" y="2708920"/>
            <a:ext cx="2381250" cy="3609975"/>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C:\Users\Kuang Yu\Desktop\無題.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9611" y="4236791"/>
            <a:ext cx="1622389" cy="2144537"/>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755576" y="476672"/>
            <a:ext cx="7596844" cy="1200329"/>
          </a:xfrm>
          <a:prstGeom prst="rect">
            <a:avLst/>
          </a:prstGeom>
          <a:noFill/>
        </p:spPr>
        <p:txBody>
          <a:bodyPr wrap="square" rtlCol="0">
            <a:spAutoFit/>
          </a:bodyPr>
          <a:lstStyle/>
          <a:p>
            <a:r>
              <a:rPr kumimoji="1" lang="ja-JP" altLang="en-US" sz="3600" dirty="0" smtClean="0">
                <a:latin typeface="ＭＳ Ｐゴシック" panose="020B0600070205080204" pitchFamily="50" charset="-128"/>
                <a:ea typeface="ＭＳ Ｐゴシック" panose="020B0600070205080204" pitchFamily="50" charset="-128"/>
              </a:rPr>
              <a:t>蒋介石の妻</a:t>
            </a:r>
            <a:r>
              <a:rPr kumimoji="1" lang="zh-TW" altLang="en-US" sz="3600" dirty="0" smtClean="0">
                <a:latin typeface="ＭＳ Ｐゴシック" panose="020B0600070205080204" pitchFamily="50" charset="-128"/>
                <a:ea typeface="ＭＳ Ｐゴシック" panose="020B0600070205080204" pitchFamily="50" charset="-128"/>
              </a:rPr>
              <a:t>宋美齡</a:t>
            </a:r>
            <a:r>
              <a:rPr kumimoji="1" lang="ja-JP" altLang="en-US" sz="3600" dirty="0" smtClean="0">
                <a:latin typeface="ＭＳ Ｐゴシック" panose="020B0600070205080204" pitchFamily="50" charset="-128"/>
                <a:ea typeface="ＭＳ Ｐゴシック" panose="020B0600070205080204" pitchFamily="50" charset="-128"/>
              </a:rPr>
              <a:t>はキリスト教のものであった。</a:t>
            </a:r>
            <a:endParaRPr kumimoji="1" lang="en-US" altLang="ja-JP" sz="3600" dirty="0" smtClean="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8257773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台湾の宗教事情</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sz="3600" dirty="0" smtClean="0"/>
              <a:t>現在、「仏教のようでありながら、道教のようでもある」すなわち、先祖崇拝し、神や鬼、幽霊を畏敬する華人宗教として、台湾では主流の信仰となっており、全人口の４８％を占めている。</a:t>
            </a:r>
            <a:endParaRPr lang="en-US" altLang="ja-JP" sz="3600" dirty="0" smtClean="0"/>
          </a:p>
          <a:p>
            <a:r>
              <a:rPr lang="ja-JP" altLang="en-US" sz="3600" dirty="0"/>
              <a:t>信仰</a:t>
            </a:r>
            <a:r>
              <a:rPr lang="ja-JP" altLang="en-US" sz="3600" dirty="0" smtClean="0"/>
              <a:t>者の割合は、道教１８</a:t>
            </a:r>
            <a:r>
              <a:rPr lang="en-US" altLang="zh-TW" sz="3600" dirty="0" smtClean="0"/>
              <a:t>%</a:t>
            </a:r>
            <a:r>
              <a:rPr lang="ja-JP" altLang="en-US" sz="3600" dirty="0" err="1" smtClean="0"/>
              <a:t>、</a:t>
            </a:r>
            <a:r>
              <a:rPr lang="ja-JP" altLang="en-US" sz="3600" dirty="0" smtClean="0"/>
              <a:t>仏教</a:t>
            </a:r>
            <a:r>
              <a:rPr lang="en-US" altLang="zh-TW" sz="3600" dirty="0" smtClean="0"/>
              <a:t>6%</a:t>
            </a:r>
            <a:r>
              <a:rPr lang="ja-JP" altLang="en-US" sz="3600" dirty="0" err="1" smtClean="0"/>
              <a:t>、</a:t>
            </a:r>
            <a:r>
              <a:rPr lang="ja-JP" altLang="en-US" sz="3600" dirty="0" smtClean="0"/>
              <a:t>キリスト教</a:t>
            </a:r>
            <a:r>
              <a:rPr lang="en-US" altLang="zh-TW" sz="3600" dirty="0" smtClean="0"/>
              <a:t>3.8%</a:t>
            </a:r>
            <a:r>
              <a:rPr lang="ja-JP" altLang="en-US" sz="3600" dirty="0" err="1" smtClean="0"/>
              <a:t>、</a:t>
            </a:r>
            <a:r>
              <a:rPr lang="ja-JP" altLang="en-US" sz="3600" dirty="0" smtClean="0"/>
              <a:t>カトリック</a:t>
            </a:r>
            <a:r>
              <a:rPr lang="en-US" altLang="zh-TW" sz="3600" dirty="0" smtClean="0"/>
              <a:t>1.8%</a:t>
            </a:r>
            <a:r>
              <a:rPr lang="ja-JP" altLang="en-US" sz="3600" dirty="0" err="1" smtClean="0"/>
              <a:t>、</a:t>
            </a:r>
            <a:r>
              <a:rPr lang="ja-JP" altLang="en-US" sz="3600" dirty="0" smtClean="0"/>
              <a:t>新興宗教</a:t>
            </a:r>
            <a:r>
              <a:rPr lang="en-US" altLang="zh-TW" sz="3600" dirty="0" smtClean="0"/>
              <a:t>10%</a:t>
            </a:r>
            <a:r>
              <a:rPr lang="ja-JP" altLang="en-US" sz="3600" dirty="0" smtClean="0"/>
              <a:t>。無神論者１０％と言われている。</a:t>
            </a:r>
            <a:endParaRPr lang="en-US" altLang="zh-TW" sz="3600" dirty="0" smtClean="0"/>
          </a:p>
        </p:txBody>
      </p:sp>
    </p:spTree>
    <p:extLst>
      <p:ext uri="{BB962C8B-B14F-4D97-AF65-F5344CB8AC3E}">
        <p14:creationId xmlns:p14="http://schemas.microsoft.com/office/powerpoint/2010/main" val="6618417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キリスト教の発展について</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3600" dirty="0" smtClean="0"/>
              <a:t>キリスト教はアメリカや外国宣教師の援助によって、戦後一時急速に伸びた。</a:t>
            </a:r>
            <a:endParaRPr lang="en-US" altLang="ja-JP" sz="3600" dirty="0" smtClean="0"/>
          </a:p>
          <a:p>
            <a:r>
              <a:rPr lang="ja-JP" altLang="en-US" sz="3600" dirty="0" smtClean="0"/>
              <a:t>台湾の経済が次第に好転すると、キリスト教の吸引力は弱まってしまう。</a:t>
            </a:r>
            <a:endParaRPr lang="en-US" altLang="ja-JP" sz="3600" dirty="0" smtClean="0"/>
          </a:p>
          <a:p>
            <a:r>
              <a:rPr lang="ja-JP" altLang="en-US" sz="3600" dirty="0" smtClean="0"/>
              <a:t>台湾の多神、多鬼崇拝や先祖崇拝の伝統と相反するので、信者の伸び率が緩慢となる。</a:t>
            </a:r>
            <a:endParaRPr lang="en-US" altLang="zh-TW" sz="3600" dirty="0" smtClean="0"/>
          </a:p>
        </p:txBody>
      </p:sp>
    </p:spTree>
    <p:extLst>
      <p:ext uri="{BB962C8B-B14F-4D97-AF65-F5344CB8AC3E}">
        <p14:creationId xmlns:p14="http://schemas.microsoft.com/office/powerpoint/2010/main" val="13335375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仏教の発展について</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sz="3600" dirty="0" smtClean="0"/>
              <a:t>現在、台湾では「人間仏教」が盛んている。伝統的な「世を出る」の思想と違って、「世に入る」ことは一般的に広がっている。</a:t>
            </a:r>
            <a:endParaRPr lang="en-US" altLang="ja-JP" sz="3600" dirty="0" smtClean="0"/>
          </a:p>
          <a:p>
            <a:r>
              <a:rPr lang="ja-JP" altLang="en-US" sz="3600" dirty="0" smtClean="0"/>
              <a:t>例えば、</a:t>
            </a:r>
            <a:r>
              <a:rPr lang="ja-JP" altLang="en-US" sz="3600" dirty="0" smtClean="0">
                <a:latin typeface="ＭＳ Ｐゴシック" panose="020B0600070205080204" pitchFamily="50" charset="-128"/>
                <a:ea typeface="ＭＳ Ｐゴシック" panose="020B0600070205080204" pitchFamily="50" charset="-128"/>
              </a:rPr>
              <a:t>「慈</a:t>
            </a:r>
            <a:r>
              <a:rPr lang="zh-TW" altLang="en-US" sz="3600" dirty="0" smtClean="0">
                <a:latin typeface="ＭＳ Ｐゴシック" panose="020B0600070205080204" pitchFamily="50" charset="-128"/>
                <a:ea typeface="ＭＳ Ｐゴシック" panose="020B0600070205080204" pitchFamily="50" charset="-128"/>
              </a:rPr>
              <a:t>濟功</a:t>
            </a:r>
            <a:r>
              <a:rPr lang="ja-JP" altLang="en-US" sz="3600" dirty="0" smtClean="0">
                <a:latin typeface="ＭＳ Ｐゴシック" panose="020B0600070205080204" pitchFamily="50" charset="-128"/>
                <a:ea typeface="ＭＳ Ｐゴシック" panose="020B0600070205080204" pitchFamily="50" charset="-128"/>
              </a:rPr>
              <a:t>徳会</a:t>
            </a:r>
            <a:r>
              <a:rPr lang="ja-JP" altLang="en-US" sz="3600" dirty="0" smtClean="0"/>
              <a:t>」、「法鼓山」、「仏光山」という仏教教団は病院や学校の設立、ごみの分別、災害救援、座禅教室などの活動により、人々の日常生活とも緊密にかかわっている。</a:t>
            </a:r>
            <a:endParaRPr lang="en-US" altLang="zh-TW" sz="3600" dirty="0" smtClean="0"/>
          </a:p>
        </p:txBody>
      </p:sp>
    </p:spTree>
    <p:extLst>
      <p:ext uri="{BB962C8B-B14F-4D97-AF65-F5344CB8AC3E}">
        <p14:creationId xmlns:p14="http://schemas.microsoft.com/office/powerpoint/2010/main" val="20315769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仏教の発展について</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3600" dirty="0" smtClean="0"/>
              <a:t>戦後、多くの僧侶は中国からへ逃げ込んできた。また、仏教は伝統信仰とみなされ、政府からの弾圧も少なかった。</a:t>
            </a:r>
            <a:endParaRPr lang="en-US" altLang="ja-JP" sz="3600" dirty="0" smtClean="0"/>
          </a:p>
          <a:p>
            <a:r>
              <a:rPr lang="ja-JP" altLang="en-US" sz="3600" dirty="0" smtClean="0"/>
              <a:t>今、僧侶たちは台湾をベースとし、中国へ進出し、さらに華人を通して、全世界へ広がる現象となっている。</a:t>
            </a:r>
            <a:endParaRPr lang="en-US" altLang="zh-TW" sz="3600" dirty="0" smtClean="0"/>
          </a:p>
        </p:txBody>
      </p:sp>
    </p:spTree>
    <p:extLst>
      <p:ext uri="{BB962C8B-B14F-4D97-AF65-F5344CB8AC3E}">
        <p14:creationId xmlns:p14="http://schemas.microsoft.com/office/powerpoint/2010/main" val="2962252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ja-JP" altLang="en-US" dirty="0"/>
              <a:t>台</a:t>
            </a:r>
            <a:r>
              <a:rPr lang="ja-JP" altLang="en-US" dirty="0" smtClean="0"/>
              <a:t>湾の日</a:t>
            </a:r>
            <a:r>
              <a:rPr lang="ja-JP" altLang="en-US" dirty="0"/>
              <a:t>系</a:t>
            </a:r>
            <a:r>
              <a:rPr lang="ja-JP" altLang="en-US" dirty="0" smtClean="0"/>
              <a:t>宗教</a:t>
            </a:r>
            <a:r>
              <a:rPr lang="en-US" altLang="ja-JP" dirty="0" smtClean="0"/>
              <a:t/>
            </a:r>
            <a:br>
              <a:rPr lang="en-US" altLang="ja-JP" dirty="0" smtClean="0"/>
            </a:br>
            <a:r>
              <a:rPr lang="en-US" altLang="ja-JP" sz="3100" dirty="0" smtClean="0"/>
              <a:t>(</a:t>
            </a:r>
            <a:r>
              <a:rPr lang="en-US" altLang="ja-JP" sz="3100" dirty="0"/>
              <a:t>1998</a:t>
            </a:r>
            <a:r>
              <a:rPr lang="ja-JP" altLang="en-US" sz="3100" dirty="0"/>
              <a:t>年</a:t>
            </a:r>
            <a:r>
              <a:rPr lang="en-US" altLang="ja-JP" sz="3100" dirty="0"/>
              <a:t>~2001</a:t>
            </a:r>
            <a:r>
              <a:rPr lang="ja-JP" altLang="en-US" sz="3100" dirty="0"/>
              <a:t>年の調査による</a:t>
            </a:r>
            <a:r>
              <a:rPr lang="en-US" altLang="ja-JP" sz="3100" dirty="0"/>
              <a:t>)</a:t>
            </a:r>
            <a:endParaRPr lang="zh-TW" altLang="en-US" dirty="0"/>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70619379"/>
              </p:ext>
            </p:extLst>
          </p:nvPr>
        </p:nvGraphicFramePr>
        <p:xfrm>
          <a:off x="611560" y="1412776"/>
          <a:ext cx="7848872" cy="5098103"/>
        </p:xfrm>
        <a:graphic>
          <a:graphicData uri="http://schemas.openxmlformats.org/drawingml/2006/table">
            <a:tbl>
              <a:tblPr firstRow="1" firstCol="1" bandRow="1">
                <a:tableStyleId>{5C22544A-7EE6-4342-B048-85BDC9FD1C3A}</a:tableStyleId>
              </a:tblPr>
              <a:tblGrid>
                <a:gridCol w="1731369"/>
                <a:gridCol w="1731369"/>
                <a:gridCol w="1154246"/>
                <a:gridCol w="1615944"/>
                <a:gridCol w="1615944"/>
              </a:tblGrid>
              <a:tr h="432050">
                <a:tc>
                  <a:txBody>
                    <a:bodyPr/>
                    <a:lstStyle/>
                    <a:p>
                      <a:pPr algn="ctr">
                        <a:lnSpc>
                          <a:spcPct val="100000"/>
                        </a:lnSpc>
                      </a:pPr>
                      <a:endParaRPr lang="zh-TW" sz="2000" kern="100" dirty="0">
                        <a:effectLst/>
                        <a:latin typeface="MS PGothic" pitchFamily="34" charset="-128"/>
                        <a:ea typeface="MS PGothic" pitchFamily="34" charset="-128"/>
                      </a:endParaRPr>
                    </a:p>
                  </a:txBody>
                  <a:tcPr marL="17780" marR="17780" marT="0" marB="0"/>
                </a:tc>
                <a:tc>
                  <a:txBody>
                    <a:bodyPr/>
                    <a:lstStyle/>
                    <a:p>
                      <a:pPr algn="ctr">
                        <a:lnSpc>
                          <a:spcPct val="100000"/>
                        </a:lnSpc>
                      </a:pPr>
                      <a:endParaRPr lang="zh-TW" sz="2000" kern="100">
                        <a:effectLst/>
                        <a:latin typeface="MS PGothic" pitchFamily="34" charset="-128"/>
                        <a:ea typeface="MS PGothic" pitchFamily="34" charset="-128"/>
                      </a:endParaRPr>
                    </a:p>
                  </a:txBody>
                  <a:tcPr marL="17780" marR="17780" marT="0" marB="0"/>
                </a:tc>
                <a:tc>
                  <a:txBody>
                    <a:bodyPr/>
                    <a:lstStyle/>
                    <a:p>
                      <a:pPr algn="ctr">
                        <a:lnSpc>
                          <a:spcPct val="100000"/>
                        </a:lnSpc>
                        <a:spcAft>
                          <a:spcPts val="0"/>
                        </a:spcAft>
                      </a:pPr>
                      <a:r>
                        <a:rPr lang="zh-TW" sz="2000" kern="0" dirty="0">
                          <a:effectLst/>
                          <a:latin typeface="MS PGothic" pitchFamily="34" charset="-128"/>
                          <a:ea typeface="MS PGothic" pitchFamily="34" charset="-128"/>
                        </a:rPr>
                        <a:t>立教</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zh-TW" sz="2000" kern="0">
                          <a:effectLst/>
                          <a:latin typeface="MS PGothic" pitchFamily="34" charset="-128"/>
                          <a:ea typeface="MS PGothic" pitchFamily="34" charset="-128"/>
                        </a:rPr>
                        <a:t>入台年代</a:t>
                      </a:r>
                      <a:endParaRPr lang="zh-TW" sz="2000" kern="10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ja-JP" altLang="en-US" sz="2000" kern="0" dirty="0" smtClean="0">
                          <a:effectLst/>
                          <a:latin typeface="MS PGothic" pitchFamily="34" charset="-128"/>
                          <a:ea typeface="MS PGothic" pitchFamily="34" charset="-128"/>
                          <a:cs typeface="+mn-cs"/>
                        </a:rPr>
                        <a:t>信者数</a:t>
                      </a:r>
                      <a:endParaRPr lang="zh-TW" sz="2000" kern="100" dirty="0">
                        <a:effectLst/>
                        <a:latin typeface="MS PGothic" pitchFamily="34" charset="-128"/>
                        <a:ea typeface="MS PGothic" pitchFamily="34" charset="-128"/>
                        <a:cs typeface="Times New Roman"/>
                      </a:endParaRPr>
                    </a:p>
                  </a:txBody>
                  <a:tcPr marL="17780" marR="17780" marT="0" marB="0"/>
                </a:tc>
              </a:tr>
              <a:tr h="312035">
                <a:tc rowSpan="11">
                  <a:txBody>
                    <a:bodyPr/>
                    <a:lstStyle/>
                    <a:p>
                      <a:pPr algn="ctr">
                        <a:lnSpc>
                          <a:spcPct val="100000"/>
                        </a:lnSpc>
                        <a:spcAft>
                          <a:spcPts val="0"/>
                        </a:spcAft>
                      </a:pPr>
                      <a:r>
                        <a:rPr lang="zh-TW" sz="2000" kern="0" dirty="0">
                          <a:effectLst/>
                          <a:latin typeface="MS PGothic" pitchFamily="34" charset="-128"/>
                          <a:ea typeface="MS PGothic" pitchFamily="34" charset="-128"/>
                        </a:rPr>
                        <a:t>日</a:t>
                      </a:r>
                      <a:endParaRPr lang="zh-TW" sz="2000" kern="100" dirty="0">
                        <a:effectLst/>
                        <a:latin typeface="MS PGothic" pitchFamily="34" charset="-128"/>
                        <a:ea typeface="MS PGothic" pitchFamily="34" charset="-128"/>
                      </a:endParaRPr>
                    </a:p>
                    <a:p>
                      <a:pPr algn="ctr">
                        <a:lnSpc>
                          <a:spcPct val="100000"/>
                        </a:lnSpc>
                        <a:spcAft>
                          <a:spcPts val="0"/>
                        </a:spcAft>
                      </a:pPr>
                      <a:r>
                        <a:rPr lang="zh-TW" sz="2000" kern="0" dirty="0">
                          <a:effectLst/>
                          <a:latin typeface="MS PGothic" pitchFamily="34" charset="-128"/>
                          <a:ea typeface="MS PGothic" pitchFamily="34" charset="-128"/>
                        </a:rPr>
                        <a:t>本</a:t>
                      </a:r>
                      <a:endParaRPr lang="zh-TW" sz="2000" kern="100" dirty="0">
                        <a:effectLst/>
                        <a:latin typeface="MS PGothic" pitchFamily="34" charset="-128"/>
                        <a:ea typeface="MS PGothic" pitchFamily="34" charset="-128"/>
                      </a:endParaRPr>
                    </a:p>
                    <a:p>
                      <a:pPr algn="ctr">
                        <a:lnSpc>
                          <a:spcPct val="100000"/>
                        </a:lnSpc>
                        <a:spcAft>
                          <a:spcPts val="0"/>
                        </a:spcAft>
                      </a:pPr>
                      <a:r>
                        <a:rPr lang="zh-TW" sz="2000" kern="0" dirty="0">
                          <a:effectLst/>
                          <a:latin typeface="MS PGothic" pitchFamily="34" charset="-128"/>
                          <a:ea typeface="MS PGothic" pitchFamily="34" charset="-128"/>
                        </a:rPr>
                        <a:t>系</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zh-TW" sz="2000" kern="0" dirty="0">
                          <a:effectLst/>
                          <a:latin typeface="MS PGothic" pitchFamily="34" charset="-128"/>
                          <a:ea typeface="MS PGothic" pitchFamily="34" charset="-128"/>
                        </a:rPr>
                        <a:t>天理教</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dirty="0">
                          <a:effectLst/>
                          <a:latin typeface="MS PGothic" pitchFamily="34" charset="-128"/>
                          <a:ea typeface="MS PGothic" pitchFamily="34" charset="-128"/>
                        </a:rPr>
                        <a:t>1838</a:t>
                      </a:r>
                      <a:r>
                        <a:rPr lang="zh-TW" sz="2000" kern="0" dirty="0">
                          <a:effectLst/>
                          <a:latin typeface="MS PGothic" pitchFamily="34" charset="-128"/>
                          <a:ea typeface="MS PGothic" pitchFamily="34" charset="-128"/>
                        </a:rPr>
                        <a:t>年</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a:effectLst/>
                          <a:latin typeface="MS PGothic" pitchFamily="34" charset="-128"/>
                          <a:ea typeface="MS PGothic" pitchFamily="34" charset="-128"/>
                        </a:rPr>
                        <a:t>1967</a:t>
                      </a:r>
                      <a:r>
                        <a:rPr lang="zh-TW" sz="2000" kern="0">
                          <a:effectLst/>
                          <a:latin typeface="MS PGothic" pitchFamily="34" charset="-128"/>
                          <a:ea typeface="MS PGothic" pitchFamily="34" charset="-128"/>
                        </a:rPr>
                        <a:t>年</a:t>
                      </a:r>
                      <a:endParaRPr lang="zh-TW" sz="2000" kern="10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zh-TW" sz="2000" kern="0">
                          <a:effectLst/>
                          <a:latin typeface="MS PGothic" pitchFamily="34" charset="-128"/>
                          <a:ea typeface="MS PGothic" pitchFamily="34" charset="-128"/>
                        </a:rPr>
                        <a:t>約二</a:t>
                      </a:r>
                      <a:r>
                        <a:rPr lang="ja-JP" sz="2000" kern="0">
                          <a:effectLst/>
                          <a:latin typeface="MS PGothic" pitchFamily="34" charset="-128"/>
                          <a:ea typeface="MS PGothic" pitchFamily="34" charset="-128"/>
                        </a:rPr>
                        <a:t>万</a:t>
                      </a:r>
                      <a:endParaRPr lang="zh-TW" sz="2000" kern="100">
                        <a:effectLst/>
                        <a:latin typeface="MS PGothic" pitchFamily="34" charset="-128"/>
                        <a:ea typeface="MS PGothic" pitchFamily="34" charset="-128"/>
                        <a:cs typeface="Times New Roman"/>
                      </a:endParaRPr>
                    </a:p>
                  </a:txBody>
                  <a:tcPr marL="17780" marR="17780" marT="0" marB="0"/>
                </a:tc>
              </a:tr>
              <a:tr h="312035">
                <a:tc vMerge="1">
                  <a:txBody>
                    <a:bodyPr/>
                    <a:lstStyle/>
                    <a:p>
                      <a:endParaRPr lang="zh-TW" altLang="en-US"/>
                    </a:p>
                  </a:txBody>
                  <a:tcPr/>
                </a:tc>
                <a:tc>
                  <a:txBody>
                    <a:bodyPr/>
                    <a:lstStyle/>
                    <a:p>
                      <a:pPr algn="ctr">
                        <a:lnSpc>
                          <a:spcPct val="100000"/>
                        </a:lnSpc>
                        <a:spcAft>
                          <a:spcPts val="0"/>
                        </a:spcAft>
                      </a:pPr>
                      <a:r>
                        <a:rPr lang="ja-JP" sz="2000" kern="0" dirty="0">
                          <a:effectLst/>
                          <a:latin typeface="MS PGothic" pitchFamily="34" charset="-128"/>
                          <a:ea typeface="MS PGothic" pitchFamily="34" charset="-128"/>
                        </a:rPr>
                        <a:t>創価学会</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dirty="0">
                          <a:effectLst/>
                          <a:latin typeface="MS PGothic" pitchFamily="34" charset="-128"/>
                          <a:ea typeface="MS PGothic" pitchFamily="34" charset="-128"/>
                        </a:rPr>
                        <a:t>1930</a:t>
                      </a:r>
                      <a:r>
                        <a:rPr lang="zh-TW" sz="2000" kern="0" dirty="0">
                          <a:effectLst/>
                          <a:latin typeface="MS PGothic" pitchFamily="34" charset="-128"/>
                          <a:ea typeface="MS PGothic" pitchFamily="34" charset="-128"/>
                        </a:rPr>
                        <a:t>年</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a:effectLst/>
                          <a:latin typeface="MS PGothic" pitchFamily="34" charset="-128"/>
                          <a:ea typeface="MS PGothic" pitchFamily="34" charset="-128"/>
                        </a:rPr>
                        <a:t>1960</a:t>
                      </a:r>
                      <a:r>
                        <a:rPr lang="zh-TW" sz="2000" kern="0">
                          <a:effectLst/>
                          <a:latin typeface="MS PGothic" pitchFamily="34" charset="-128"/>
                          <a:ea typeface="MS PGothic" pitchFamily="34" charset="-128"/>
                        </a:rPr>
                        <a:t>年</a:t>
                      </a:r>
                      <a:endParaRPr lang="zh-TW" sz="2000" kern="10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zh-TW" sz="2000" kern="0">
                          <a:effectLst/>
                          <a:latin typeface="MS PGothic" pitchFamily="34" charset="-128"/>
                          <a:ea typeface="MS PGothic" pitchFamily="34" charset="-128"/>
                        </a:rPr>
                        <a:t>約三</a:t>
                      </a:r>
                      <a:r>
                        <a:rPr lang="ja-JP" sz="2000" kern="0">
                          <a:effectLst/>
                          <a:latin typeface="MS PGothic" pitchFamily="34" charset="-128"/>
                          <a:ea typeface="MS PGothic" pitchFamily="34" charset="-128"/>
                        </a:rPr>
                        <a:t>万</a:t>
                      </a:r>
                      <a:endParaRPr lang="zh-TW" sz="2000" kern="100">
                        <a:effectLst/>
                        <a:latin typeface="MS PGothic" pitchFamily="34" charset="-128"/>
                        <a:ea typeface="MS PGothic" pitchFamily="34" charset="-128"/>
                        <a:cs typeface="Times New Roman"/>
                      </a:endParaRPr>
                    </a:p>
                  </a:txBody>
                  <a:tcPr marL="17780" marR="17780" marT="0" marB="0"/>
                </a:tc>
              </a:tr>
              <a:tr h="624069">
                <a:tc vMerge="1">
                  <a:txBody>
                    <a:bodyPr/>
                    <a:lstStyle/>
                    <a:p>
                      <a:endParaRPr lang="zh-TW" altLang="en-US"/>
                    </a:p>
                  </a:txBody>
                  <a:tcPr/>
                </a:tc>
                <a:tc>
                  <a:txBody>
                    <a:bodyPr/>
                    <a:lstStyle/>
                    <a:p>
                      <a:pPr algn="ctr">
                        <a:lnSpc>
                          <a:spcPct val="100000"/>
                        </a:lnSpc>
                        <a:spcAft>
                          <a:spcPts val="0"/>
                        </a:spcAft>
                      </a:pPr>
                      <a:r>
                        <a:rPr lang="ja-JP" sz="2000" kern="0" dirty="0">
                          <a:effectLst/>
                          <a:latin typeface="MS PGothic" pitchFamily="34" charset="-128"/>
                          <a:ea typeface="MS PGothic" pitchFamily="34" charset="-128"/>
                        </a:rPr>
                        <a:t>中国</a:t>
                      </a:r>
                      <a:r>
                        <a:rPr lang="zh-TW" sz="2000" kern="0" dirty="0">
                          <a:effectLst/>
                          <a:latin typeface="MS PGothic" pitchFamily="34" charset="-128"/>
                          <a:ea typeface="MS PGothic" pitchFamily="34" charset="-128"/>
                        </a:rPr>
                        <a:t>日蓮正宗</a:t>
                      </a:r>
                      <a:r>
                        <a:rPr lang="ja-JP" sz="2000" kern="0" dirty="0">
                          <a:effectLst/>
                          <a:latin typeface="MS PGothic" pitchFamily="34" charset="-128"/>
                          <a:ea typeface="MS PGothic" pitchFamily="34" charset="-128"/>
                        </a:rPr>
                        <a:t>仏教会</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dirty="0" smtClean="0">
                          <a:effectLst/>
                          <a:latin typeface="MS PGothic" pitchFamily="34" charset="-128"/>
                          <a:ea typeface="MS PGothic" pitchFamily="34" charset="-128"/>
                        </a:rPr>
                        <a:t>1930</a:t>
                      </a:r>
                      <a:r>
                        <a:rPr lang="ja-JP" altLang="en-US" sz="2000" kern="0" dirty="0" smtClean="0">
                          <a:effectLst/>
                          <a:latin typeface="MS PGothic" pitchFamily="34" charset="-128"/>
                          <a:ea typeface="MS PGothic" pitchFamily="34" charset="-128"/>
                        </a:rPr>
                        <a:t>年</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a:effectLst/>
                          <a:latin typeface="MS PGothic" pitchFamily="34" charset="-128"/>
                          <a:ea typeface="MS PGothic" pitchFamily="34" charset="-128"/>
                        </a:rPr>
                        <a:t>1981</a:t>
                      </a:r>
                      <a:r>
                        <a:rPr lang="zh-TW" sz="2000" kern="0">
                          <a:effectLst/>
                          <a:latin typeface="MS PGothic" pitchFamily="34" charset="-128"/>
                          <a:ea typeface="MS PGothic" pitchFamily="34" charset="-128"/>
                        </a:rPr>
                        <a:t>年</a:t>
                      </a:r>
                      <a:endParaRPr lang="zh-TW" sz="2000" kern="10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zh-TW" sz="2000" kern="0">
                          <a:effectLst/>
                          <a:latin typeface="MS PGothic" pitchFamily="34" charset="-128"/>
                          <a:ea typeface="MS PGothic" pitchFamily="34" charset="-128"/>
                        </a:rPr>
                        <a:t>約六百</a:t>
                      </a:r>
                      <a:endParaRPr lang="zh-TW" sz="2000" kern="100">
                        <a:effectLst/>
                        <a:latin typeface="MS PGothic" pitchFamily="34" charset="-128"/>
                        <a:ea typeface="MS PGothic" pitchFamily="34" charset="-128"/>
                        <a:cs typeface="Times New Roman"/>
                      </a:endParaRPr>
                    </a:p>
                  </a:txBody>
                  <a:tcPr marL="17780" marR="17780" marT="0" marB="0"/>
                </a:tc>
              </a:tr>
              <a:tr h="312035">
                <a:tc vMerge="1">
                  <a:txBody>
                    <a:bodyPr/>
                    <a:lstStyle/>
                    <a:p>
                      <a:endParaRPr lang="zh-TW" altLang="en-US"/>
                    </a:p>
                  </a:txBody>
                  <a:tcPr/>
                </a:tc>
                <a:tc>
                  <a:txBody>
                    <a:bodyPr/>
                    <a:lstStyle/>
                    <a:p>
                      <a:pPr algn="ctr">
                        <a:lnSpc>
                          <a:spcPct val="100000"/>
                        </a:lnSpc>
                        <a:spcAft>
                          <a:spcPts val="0"/>
                        </a:spcAft>
                      </a:pPr>
                      <a:r>
                        <a:rPr lang="ja-JP" sz="2000" kern="0" dirty="0">
                          <a:effectLst/>
                          <a:latin typeface="MS PGothic" pitchFamily="34" charset="-128"/>
                          <a:ea typeface="MS PGothic" pitchFamily="34" charset="-128"/>
                        </a:rPr>
                        <a:t>霊友会</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dirty="0">
                          <a:effectLst/>
                          <a:latin typeface="MS PGothic" pitchFamily="34" charset="-128"/>
                          <a:ea typeface="MS PGothic" pitchFamily="34" charset="-128"/>
                        </a:rPr>
                        <a:t>1920</a:t>
                      </a:r>
                      <a:r>
                        <a:rPr lang="zh-TW" sz="2000" kern="0" dirty="0">
                          <a:effectLst/>
                          <a:latin typeface="MS PGothic" pitchFamily="34" charset="-128"/>
                          <a:ea typeface="MS PGothic" pitchFamily="34" charset="-128"/>
                        </a:rPr>
                        <a:t>年</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a:effectLst/>
                          <a:latin typeface="MS PGothic" pitchFamily="34" charset="-128"/>
                          <a:ea typeface="MS PGothic" pitchFamily="34" charset="-128"/>
                        </a:rPr>
                        <a:t>1977</a:t>
                      </a:r>
                      <a:r>
                        <a:rPr lang="zh-TW" sz="2000" kern="0">
                          <a:effectLst/>
                          <a:latin typeface="MS PGothic" pitchFamily="34" charset="-128"/>
                          <a:ea typeface="MS PGothic" pitchFamily="34" charset="-128"/>
                        </a:rPr>
                        <a:t>年</a:t>
                      </a:r>
                      <a:endParaRPr lang="zh-TW" sz="2000" kern="10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zh-TW" sz="2000" kern="0">
                          <a:effectLst/>
                          <a:latin typeface="MS PGothic" pitchFamily="34" charset="-128"/>
                          <a:ea typeface="MS PGothic" pitchFamily="34" charset="-128"/>
                        </a:rPr>
                        <a:t>約三千</a:t>
                      </a:r>
                      <a:endParaRPr lang="zh-TW" sz="2000" kern="100">
                        <a:effectLst/>
                        <a:latin typeface="MS PGothic" pitchFamily="34" charset="-128"/>
                        <a:ea typeface="MS PGothic" pitchFamily="34" charset="-128"/>
                        <a:cs typeface="Times New Roman"/>
                      </a:endParaRPr>
                    </a:p>
                  </a:txBody>
                  <a:tcPr marL="17780" marR="17780" marT="0" marB="0"/>
                </a:tc>
              </a:tr>
              <a:tr h="312035">
                <a:tc vMerge="1">
                  <a:txBody>
                    <a:bodyPr/>
                    <a:lstStyle/>
                    <a:p>
                      <a:endParaRPr lang="zh-TW" altLang="en-US"/>
                    </a:p>
                  </a:txBody>
                  <a:tcPr/>
                </a:tc>
                <a:tc>
                  <a:txBody>
                    <a:bodyPr/>
                    <a:lstStyle/>
                    <a:p>
                      <a:pPr algn="ctr">
                        <a:lnSpc>
                          <a:spcPct val="100000"/>
                        </a:lnSpc>
                        <a:spcAft>
                          <a:spcPts val="0"/>
                        </a:spcAft>
                      </a:pPr>
                      <a:r>
                        <a:rPr lang="zh-TW" sz="2000" kern="0" dirty="0">
                          <a:effectLst/>
                          <a:latin typeface="MS PGothic" pitchFamily="34" charset="-128"/>
                          <a:ea typeface="MS PGothic" pitchFamily="34" charset="-128"/>
                        </a:rPr>
                        <a:t>立正佼成會</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dirty="0">
                          <a:effectLst/>
                          <a:latin typeface="MS PGothic" pitchFamily="34" charset="-128"/>
                          <a:ea typeface="MS PGothic" pitchFamily="34" charset="-128"/>
                        </a:rPr>
                        <a:t>1938</a:t>
                      </a:r>
                      <a:r>
                        <a:rPr lang="zh-TW" sz="2000" kern="0" dirty="0">
                          <a:effectLst/>
                          <a:latin typeface="MS PGothic" pitchFamily="34" charset="-128"/>
                          <a:ea typeface="MS PGothic" pitchFamily="34" charset="-128"/>
                        </a:rPr>
                        <a:t>年</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dirty="0">
                          <a:effectLst/>
                          <a:latin typeface="MS PGothic" pitchFamily="34" charset="-128"/>
                          <a:ea typeface="MS PGothic" pitchFamily="34" charset="-128"/>
                        </a:rPr>
                        <a:t>1971</a:t>
                      </a:r>
                      <a:r>
                        <a:rPr lang="zh-TW" sz="2000" kern="0" dirty="0">
                          <a:effectLst/>
                          <a:latin typeface="MS PGothic" pitchFamily="34" charset="-128"/>
                          <a:ea typeface="MS PGothic" pitchFamily="34" charset="-128"/>
                        </a:rPr>
                        <a:t>年</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zh-TW" sz="2000" kern="0">
                          <a:effectLst/>
                          <a:latin typeface="MS PGothic" pitchFamily="34" charset="-128"/>
                          <a:ea typeface="MS PGothic" pitchFamily="34" charset="-128"/>
                        </a:rPr>
                        <a:t>約三千</a:t>
                      </a:r>
                      <a:endParaRPr lang="zh-TW" sz="2000" kern="100">
                        <a:effectLst/>
                        <a:latin typeface="MS PGothic" pitchFamily="34" charset="-128"/>
                        <a:ea typeface="MS PGothic" pitchFamily="34" charset="-128"/>
                        <a:cs typeface="Times New Roman"/>
                      </a:endParaRPr>
                    </a:p>
                  </a:txBody>
                  <a:tcPr marL="17780" marR="17780" marT="0" marB="0"/>
                </a:tc>
              </a:tr>
              <a:tr h="312035">
                <a:tc vMerge="1">
                  <a:txBody>
                    <a:bodyPr/>
                    <a:lstStyle/>
                    <a:p>
                      <a:endParaRPr lang="zh-TW" altLang="en-US"/>
                    </a:p>
                  </a:txBody>
                  <a:tcPr/>
                </a:tc>
                <a:tc>
                  <a:txBody>
                    <a:bodyPr/>
                    <a:lstStyle/>
                    <a:p>
                      <a:pPr algn="ctr">
                        <a:lnSpc>
                          <a:spcPct val="100000"/>
                        </a:lnSpc>
                        <a:spcAft>
                          <a:spcPts val="0"/>
                        </a:spcAft>
                      </a:pPr>
                      <a:r>
                        <a:rPr lang="zh-TW" sz="2000" kern="0" dirty="0">
                          <a:effectLst/>
                          <a:latin typeface="MS PGothic" pitchFamily="34" charset="-128"/>
                          <a:ea typeface="MS PGothic" pitchFamily="34" charset="-128"/>
                        </a:rPr>
                        <a:t>新生佛教會</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dirty="0">
                          <a:effectLst/>
                          <a:latin typeface="MS PGothic" pitchFamily="34" charset="-128"/>
                          <a:ea typeface="MS PGothic" pitchFamily="34" charset="-128"/>
                        </a:rPr>
                        <a:t>1954</a:t>
                      </a:r>
                      <a:r>
                        <a:rPr lang="zh-TW" sz="2000" kern="0" dirty="0">
                          <a:effectLst/>
                          <a:latin typeface="MS PGothic" pitchFamily="34" charset="-128"/>
                          <a:ea typeface="MS PGothic" pitchFamily="34" charset="-128"/>
                        </a:rPr>
                        <a:t>年</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dirty="0">
                          <a:effectLst/>
                          <a:latin typeface="MS PGothic" pitchFamily="34" charset="-128"/>
                          <a:ea typeface="MS PGothic" pitchFamily="34" charset="-128"/>
                        </a:rPr>
                        <a:t>1984</a:t>
                      </a:r>
                      <a:r>
                        <a:rPr lang="zh-TW" sz="2000" kern="0" dirty="0">
                          <a:effectLst/>
                          <a:latin typeface="MS PGothic" pitchFamily="34" charset="-128"/>
                          <a:ea typeface="MS PGothic" pitchFamily="34" charset="-128"/>
                        </a:rPr>
                        <a:t>年</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zh-TW" sz="2000" kern="0">
                          <a:effectLst/>
                          <a:latin typeface="MS PGothic" pitchFamily="34" charset="-128"/>
                          <a:ea typeface="MS PGothic" pitchFamily="34" charset="-128"/>
                        </a:rPr>
                        <a:t>約四百</a:t>
                      </a:r>
                      <a:r>
                        <a:rPr lang="ja-JP" sz="2000" kern="0">
                          <a:effectLst/>
                          <a:latin typeface="MS PGothic" pitchFamily="34" charset="-128"/>
                          <a:ea typeface="MS PGothic" pitchFamily="34" charset="-128"/>
                        </a:rPr>
                        <a:t>余り</a:t>
                      </a:r>
                      <a:r>
                        <a:rPr lang="zh-TW" sz="2000" kern="0">
                          <a:effectLst/>
                          <a:latin typeface="MS PGothic" pitchFamily="34" charset="-128"/>
                          <a:ea typeface="MS PGothic" pitchFamily="34" charset="-128"/>
                        </a:rPr>
                        <a:t>戶</a:t>
                      </a:r>
                      <a:endParaRPr lang="zh-TW" sz="2000" kern="100">
                        <a:effectLst/>
                        <a:latin typeface="MS PGothic" pitchFamily="34" charset="-128"/>
                        <a:ea typeface="MS PGothic" pitchFamily="34" charset="-128"/>
                        <a:cs typeface="Times New Roman"/>
                      </a:endParaRPr>
                    </a:p>
                  </a:txBody>
                  <a:tcPr marL="17780" marR="17780" marT="0" marB="0"/>
                </a:tc>
              </a:tr>
              <a:tr h="936104">
                <a:tc vMerge="1">
                  <a:txBody>
                    <a:bodyPr/>
                    <a:lstStyle/>
                    <a:p>
                      <a:endParaRPr lang="zh-TW" altLang="en-US"/>
                    </a:p>
                  </a:txBody>
                  <a:tcPr/>
                </a:tc>
                <a:tc>
                  <a:txBody>
                    <a:bodyPr/>
                    <a:lstStyle/>
                    <a:p>
                      <a:pPr algn="ctr">
                        <a:lnSpc>
                          <a:spcPct val="100000"/>
                        </a:lnSpc>
                        <a:spcAft>
                          <a:spcPts val="0"/>
                        </a:spcAft>
                      </a:pPr>
                      <a:r>
                        <a:rPr lang="zh-TW" sz="2000" kern="0" dirty="0">
                          <a:effectLst/>
                          <a:latin typeface="MS PGothic" pitchFamily="34" charset="-128"/>
                          <a:ea typeface="MS PGothic" pitchFamily="34" charset="-128"/>
                        </a:rPr>
                        <a:t>世界救世教</a:t>
                      </a:r>
                      <a:endParaRPr lang="zh-TW" sz="2000" kern="100" dirty="0">
                        <a:effectLst/>
                        <a:latin typeface="MS PGothic" pitchFamily="34" charset="-128"/>
                        <a:ea typeface="MS PGothic" pitchFamily="34" charset="-128"/>
                      </a:endParaRPr>
                    </a:p>
                    <a:p>
                      <a:pPr algn="ctr">
                        <a:lnSpc>
                          <a:spcPct val="100000"/>
                        </a:lnSpc>
                        <a:spcAft>
                          <a:spcPts val="0"/>
                        </a:spcAft>
                      </a:pPr>
                      <a:r>
                        <a:rPr lang="zh-TW" sz="2000" kern="0" dirty="0">
                          <a:effectLst/>
                          <a:latin typeface="MS PGothic" pitchFamily="34" charset="-128"/>
                          <a:ea typeface="MS PGothic" pitchFamily="34" charset="-128"/>
                        </a:rPr>
                        <a:t>新生</a:t>
                      </a:r>
                      <a:r>
                        <a:rPr lang="ja-JP" sz="2000" kern="0" dirty="0">
                          <a:effectLst/>
                          <a:latin typeface="MS PGothic" pitchFamily="34" charset="-128"/>
                          <a:ea typeface="MS PGothic" pitchFamily="34" charset="-128"/>
                        </a:rPr>
                        <a:t>総会</a:t>
                      </a:r>
                      <a:endParaRPr lang="zh-TW" sz="2000" kern="100" dirty="0">
                        <a:effectLst/>
                        <a:latin typeface="MS PGothic" pitchFamily="34" charset="-128"/>
                        <a:ea typeface="MS PGothic" pitchFamily="34" charset="-128"/>
                      </a:endParaRPr>
                    </a:p>
                    <a:p>
                      <a:pPr algn="ctr">
                        <a:lnSpc>
                          <a:spcPct val="100000"/>
                        </a:lnSpc>
                        <a:spcAft>
                          <a:spcPts val="0"/>
                        </a:spcAft>
                      </a:pPr>
                      <a:r>
                        <a:rPr lang="zh-TW" sz="2000" kern="0" dirty="0">
                          <a:effectLst/>
                          <a:latin typeface="MS PGothic" pitchFamily="34" charset="-128"/>
                          <a:ea typeface="MS PGothic" pitchFamily="34" charset="-128"/>
                        </a:rPr>
                        <a:t>東方之光</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dirty="0">
                          <a:effectLst/>
                          <a:latin typeface="MS PGothic" pitchFamily="34" charset="-128"/>
                          <a:ea typeface="MS PGothic" pitchFamily="34" charset="-128"/>
                        </a:rPr>
                        <a:t>1935</a:t>
                      </a:r>
                      <a:r>
                        <a:rPr lang="zh-TW" sz="2000" kern="0" dirty="0">
                          <a:effectLst/>
                          <a:latin typeface="MS PGothic" pitchFamily="34" charset="-128"/>
                          <a:ea typeface="MS PGothic" pitchFamily="34" charset="-128"/>
                        </a:rPr>
                        <a:t>年</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dirty="0">
                          <a:effectLst/>
                          <a:latin typeface="MS PGothic" pitchFamily="34" charset="-128"/>
                          <a:ea typeface="MS PGothic" pitchFamily="34" charset="-128"/>
                        </a:rPr>
                        <a:t>1962</a:t>
                      </a:r>
                      <a:r>
                        <a:rPr lang="zh-TW" sz="2000" kern="0" dirty="0">
                          <a:effectLst/>
                          <a:latin typeface="MS PGothic" pitchFamily="34" charset="-128"/>
                          <a:ea typeface="MS PGothic" pitchFamily="34" charset="-128"/>
                        </a:rPr>
                        <a:t>年</a:t>
                      </a:r>
                      <a:endParaRPr lang="zh-TW" sz="2000" kern="100" dirty="0">
                        <a:effectLst/>
                        <a:latin typeface="MS PGothic" pitchFamily="34" charset="-128"/>
                        <a:ea typeface="MS PGothic" pitchFamily="34" charset="-128"/>
                      </a:endParaRPr>
                    </a:p>
                    <a:p>
                      <a:pPr algn="ctr">
                        <a:lnSpc>
                          <a:spcPct val="100000"/>
                        </a:lnSpc>
                        <a:spcAft>
                          <a:spcPts val="0"/>
                        </a:spcAft>
                      </a:pPr>
                      <a:r>
                        <a:rPr lang="en-US" sz="2000" kern="0" dirty="0">
                          <a:effectLst/>
                          <a:latin typeface="MS PGothic" pitchFamily="34" charset="-128"/>
                          <a:ea typeface="MS PGothic" pitchFamily="34" charset="-128"/>
                        </a:rPr>
                        <a:t> </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dirty="0">
                          <a:effectLst/>
                          <a:latin typeface="MS PGothic" pitchFamily="34" charset="-128"/>
                          <a:ea typeface="MS PGothic" pitchFamily="34" charset="-128"/>
                        </a:rPr>
                        <a:t> </a:t>
                      </a:r>
                      <a:endParaRPr lang="zh-TW" sz="2000" kern="100" dirty="0">
                        <a:effectLst/>
                        <a:latin typeface="MS PGothic" pitchFamily="34" charset="-128"/>
                        <a:ea typeface="MS PGothic" pitchFamily="34" charset="-128"/>
                      </a:endParaRPr>
                    </a:p>
                    <a:p>
                      <a:pPr algn="ctr">
                        <a:lnSpc>
                          <a:spcPct val="100000"/>
                        </a:lnSpc>
                        <a:spcAft>
                          <a:spcPts val="0"/>
                        </a:spcAft>
                      </a:pPr>
                      <a:r>
                        <a:rPr lang="zh-TW" sz="2000" kern="0" dirty="0">
                          <a:effectLst/>
                          <a:latin typeface="MS PGothic" pitchFamily="34" charset="-128"/>
                          <a:ea typeface="MS PGothic" pitchFamily="34" charset="-128"/>
                        </a:rPr>
                        <a:t>約一千五百</a:t>
                      </a:r>
                      <a:endParaRPr lang="zh-TW" sz="2000" kern="100" dirty="0">
                        <a:effectLst/>
                        <a:latin typeface="MS PGothic" pitchFamily="34" charset="-128"/>
                        <a:ea typeface="MS PGothic" pitchFamily="34" charset="-128"/>
                      </a:endParaRPr>
                    </a:p>
                    <a:p>
                      <a:pPr algn="ctr">
                        <a:lnSpc>
                          <a:spcPct val="100000"/>
                        </a:lnSpc>
                        <a:spcAft>
                          <a:spcPts val="0"/>
                        </a:spcAft>
                      </a:pPr>
                      <a:r>
                        <a:rPr lang="zh-TW" sz="2000" kern="0" dirty="0">
                          <a:effectLst/>
                          <a:latin typeface="MS PGothic" pitchFamily="34" charset="-128"/>
                          <a:ea typeface="MS PGothic" pitchFamily="34" charset="-128"/>
                        </a:rPr>
                        <a:t>約一千二百</a:t>
                      </a:r>
                      <a:endParaRPr lang="zh-TW" sz="2000" kern="100" dirty="0">
                        <a:effectLst/>
                        <a:latin typeface="MS PGothic" pitchFamily="34" charset="-128"/>
                        <a:ea typeface="MS PGothic" pitchFamily="34" charset="-128"/>
                        <a:cs typeface="Times New Roman"/>
                      </a:endParaRPr>
                    </a:p>
                  </a:txBody>
                  <a:tcPr marL="17780" marR="17780" marT="0" marB="0"/>
                </a:tc>
              </a:tr>
              <a:tr h="312035">
                <a:tc vMerge="1">
                  <a:txBody>
                    <a:bodyPr/>
                    <a:lstStyle/>
                    <a:p>
                      <a:endParaRPr lang="zh-TW" altLang="en-US"/>
                    </a:p>
                  </a:txBody>
                  <a:tcPr/>
                </a:tc>
                <a:tc>
                  <a:txBody>
                    <a:bodyPr/>
                    <a:lstStyle/>
                    <a:p>
                      <a:pPr algn="ctr">
                        <a:lnSpc>
                          <a:spcPct val="100000"/>
                        </a:lnSpc>
                        <a:spcAft>
                          <a:spcPts val="0"/>
                        </a:spcAft>
                      </a:pPr>
                      <a:r>
                        <a:rPr lang="zh-TW" sz="2000" kern="0" dirty="0">
                          <a:effectLst/>
                          <a:latin typeface="MS PGothic" pitchFamily="34" charset="-128"/>
                          <a:ea typeface="MS PGothic" pitchFamily="34" charset="-128"/>
                        </a:rPr>
                        <a:t>神慈秀明</a:t>
                      </a:r>
                      <a:r>
                        <a:rPr lang="ja-JP" sz="2000" kern="0" dirty="0">
                          <a:effectLst/>
                          <a:latin typeface="MS PGothic" pitchFamily="34" charset="-128"/>
                          <a:ea typeface="MS PGothic" pitchFamily="34" charset="-128"/>
                        </a:rPr>
                        <a:t>会</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dirty="0">
                          <a:effectLst/>
                          <a:latin typeface="MS PGothic" pitchFamily="34" charset="-128"/>
                          <a:ea typeface="MS PGothic" pitchFamily="34" charset="-128"/>
                        </a:rPr>
                        <a:t>1991</a:t>
                      </a:r>
                      <a:r>
                        <a:rPr lang="zh-TW" sz="2000" kern="0" dirty="0">
                          <a:effectLst/>
                          <a:latin typeface="MS PGothic" pitchFamily="34" charset="-128"/>
                          <a:ea typeface="MS PGothic" pitchFamily="34" charset="-128"/>
                        </a:rPr>
                        <a:t>年</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dirty="0">
                          <a:effectLst/>
                          <a:latin typeface="MS PGothic" pitchFamily="34" charset="-128"/>
                          <a:ea typeface="MS PGothic" pitchFamily="34" charset="-128"/>
                        </a:rPr>
                        <a:t>1988</a:t>
                      </a:r>
                      <a:r>
                        <a:rPr lang="zh-TW" sz="2000" kern="0" dirty="0">
                          <a:effectLst/>
                          <a:latin typeface="MS PGothic" pitchFamily="34" charset="-128"/>
                          <a:ea typeface="MS PGothic" pitchFamily="34" charset="-128"/>
                        </a:rPr>
                        <a:t>年</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zh-TW" sz="2000" kern="0" dirty="0">
                          <a:effectLst/>
                          <a:latin typeface="MS PGothic" pitchFamily="34" charset="-128"/>
                          <a:ea typeface="MS PGothic" pitchFamily="34" charset="-128"/>
                        </a:rPr>
                        <a:t>近一千人</a:t>
                      </a:r>
                      <a:endParaRPr lang="zh-TW" sz="2000" kern="100" dirty="0">
                        <a:effectLst/>
                        <a:latin typeface="MS PGothic" pitchFamily="34" charset="-128"/>
                        <a:ea typeface="MS PGothic" pitchFamily="34" charset="-128"/>
                        <a:cs typeface="Times New Roman"/>
                      </a:endParaRPr>
                    </a:p>
                  </a:txBody>
                  <a:tcPr marL="17780" marR="17780" marT="0" marB="0"/>
                </a:tc>
              </a:tr>
              <a:tr h="312035">
                <a:tc vMerge="1">
                  <a:txBody>
                    <a:bodyPr/>
                    <a:lstStyle/>
                    <a:p>
                      <a:endParaRPr lang="zh-TW" altLang="en-US"/>
                    </a:p>
                  </a:txBody>
                  <a:tcPr/>
                </a:tc>
                <a:tc>
                  <a:txBody>
                    <a:bodyPr/>
                    <a:lstStyle/>
                    <a:p>
                      <a:pPr algn="ctr">
                        <a:lnSpc>
                          <a:spcPct val="100000"/>
                        </a:lnSpc>
                        <a:spcAft>
                          <a:spcPts val="0"/>
                        </a:spcAft>
                      </a:pPr>
                      <a:r>
                        <a:rPr lang="zh-TW" sz="2000" kern="0" dirty="0">
                          <a:effectLst/>
                          <a:latin typeface="MS PGothic" pitchFamily="34" charset="-128"/>
                          <a:ea typeface="MS PGothic" pitchFamily="34" charset="-128"/>
                        </a:rPr>
                        <a:t>世界</a:t>
                      </a:r>
                      <a:r>
                        <a:rPr lang="ja-JP" sz="2000" kern="0" dirty="0">
                          <a:effectLst/>
                          <a:latin typeface="MS PGothic" pitchFamily="34" charset="-128"/>
                          <a:ea typeface="MS PGothic" pitchFamily="34" charset="-128"/>
                        </a:rPr>
                        <a:t>真</a:t>
                      </a:r>
                      <a:r>
                        <a:rPr lang="zh-TW" sz="2000" kern="0" dirty="0">
                          <a:effectLst/>
                          <a:latin typeface="MS PGothic" pitchFamily="34" charset="-128"/>
                          <a:ea typeface="MS PGothic" pitchFamily="34" charset="-128"/>
                        </a:rPr>
                        <a:t>光文明</a:t>
                      </a:r>
                      <a:r>
                        <a:rPr lang="ja-JP" sz="2000" kern="0" dirty="0">
                          <a:effectLst/>
                          <a:latin typeface="MS PGothic" pitchFamily="34" charset="-128"/>
                          <a:ea typeface="MS PGothic" pitchFamily="34" charset="-128"/>
                        </a:rPr>
                        <a:t>教団</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a:effectLst/>
                          <a:latin typeface="MS PGothic" pitchFamily="34" charset="-128"/>
                          <a:ea typeface="MS PGothic" pitchFamily="34" charset="-128"/>
                        </a:rPr>
                        <a:t>1959</a:t>
                      </a:r>
                      <a:r>
                        <a:rPr lang="zh-TW" sz="2000" kern="0">
                          <a:effectLst/>
                          <a:latin typeface="MS PGothic" pitchFamily="34" charset="-128"/>
                          <a:ea typeface="MS PGothic" pitchFamily="34" charset="-128"/>
                        </a:rPr>
                        <a:t>年</a:t>
                      </a:r>
                      <a:endParaRPr lang="zh-TW" sz="2000" kern="10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dirty="0">
                          <a:effectLst/>
                          <a:latin typeface="MS PGothic" pitchFamily="34" charset="-128"/>
                          <a:ea typeface="MS PGothic" pitchFamily="34" charset="-128"/>
                        </a:rPr>
                        <a:t>1986</a:t>
                      </a:r>
                      <a:r>
                        <a:rPr lang="zh-TW" sz="2000" kern="0" dirty="0">
                          <a:effectLst/>
                          <a:latin typeface="MS PGothic" pitchFamily="34" charset="-128"/>
                          <a:ea typeface="MS PGothic" pitchFamily="34" charset="-128"/>
                        </a:rPr>
                        <a:t>年</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zh-TW" sz="2000" kern="0" dirty="0">
                          <a:effectLst/>
                          <a:latin typeface="MS PGothic" pitchFamily="34" charset="-128"/>
                          <a:ea typeface="MS PGothic" pitchFamily="34" charset="-128"/>
                        </a:rPr>
                        <a:t>一千多人</a:t>
                      </a:r>
                      <a:endParaRPr lang="zh-TW" sz="2000" kern="100" dirty="0">
                        <a:effectLst/>
                        <a:latin typeface="MS PGothic" pitchFamily="34" charset="-128"/>
                        <a:ea typeface="MS PGothic" pitchFamily="34" charset="-128"/>
                        <a:cs typeface="Times New Roman"/>
                      </a:endParaRPr>
                    </a:p>
                  </a:txBody>
                  <a:tcPr marL="17780" marR="17780" marT="0" marB="0"/>
                </a:tc>
              </a:tr>
              <a:tr h="312035">
                <a:tc vMerge="1">
                  <a:txBody>
                    <a:bodyPr/>
                    <a:lstStyle/>
                    <a:p>
                      <a:endParaRPr lang="zh-TW" altLang="en-US"/>
                    </a:p>
                  </a:txBody>
                  <a:tcPr/>
                </a:tc>
                <a:tc>
                  <a:txBody>
                    <a:bodyPr/>
                    <a:lstStyle/>
                    <a:p>
                      <a:pPr algn="ctr">
                        <a:lnSpc>
                          <a:spcPct val="100000"/>
                        </a:lnSpc>
                        <a:spcAft>
                          <a:spcPts val="0"/>
                        </a:spcAft>
                      </a:pPr>
                      <a:r>
                        <a:rPr lang="zh-TW" sz="2000" kern="0" dirty="0">
                          <a:effectLst/>
                          <a:latin typeface="MS PGothic" pitchFamily="34" charset="-128"/>
                          <a:ea typeface="MS PGothic" pitchFamily="34" charset="-128"/>
                        </a:rPr>
                        <a:t>生長之家</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a:effectLst/>
                          <a:latin typeface="MS PGothic" pitchFamily="34" charset="-128"/>
                          <a:ea typeface="MS PGothic" pitchFamily="34" charset="-128"/>
                        </a:rPr>
                        <a:t>1930</a:t>
                      </a:r>
                      <a:r>
                        <a:rPr lang="zh-TW" sz="2000" kern="0">
                          <a:effectLst/>
                          <a:latin typeface="MS PGothic" pitchFamily="34" charset="-128"/>
                          <a:ea typeface="MS PGothic" pitchFamily="34" charset="-128"/>
                        </a:rPr>
                        <a:t>年</a:t>
                      </a:r>
                      <a:endParaRPr lang="zh-TW" sz="2000" kern="10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ja-JP" sz="2000" kern="0">
                          <a:effectLst/>
                          <a:latin typeface="MS PGothic" pitchFamily="34" charset="-128"/>
                          <a:ea typeface="MS PGothic" pitchFamily="34" charset="-128"/>
                        </a:rPr>
                        <a:t>？</a:t>
                      </a:r>
                      <a:endParaRPr lang="zh-TW" sz="2000" kern="10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zh-TW" sz="2000" kern="0" dirty="0">
                          <a:effectLst/>
                          <a:latin typeface="MS PGothic" pitchFamily="34" charset="-128"/>
                          <a:ea typeface="MS PGothic" pitchFamily="34" charset="-128"/>
                        </a:rPr>
                        <a:t>約四千五百</a:t>
                      </a:r>
                      <a:endParaRPr lang="zh-TW" sz="2000" kern="100" dirty="0">
                        <a:effectLst/>
                        <a:latin typeface="MS PGothic" pitchFamily="34" charset="-128"/>
                        <a:ea typeface="MS PGothic" pitchFamily="34" charset="-128"/>
                        <a:cs typeface="Times New Roman"/>
                      </a:endParaRPr>
                    </a:p>
                  </a:txBody>
                  <a:tcPr marL="17780" marR="17780" marT="0" marB="0"/>
                </a:tc>
              </a:tr>
              <a:tr h="312035">
                <a:tc vMerge="1">
                  <a:txBody>
                    <a:bodyPr/>
                    <a:lstStyle/>
                    <a:p>
                      <a:endParaRPr lang="zh-TW" altLang="en-US"/>
                    </a:p>
                  </a:txBody>
                  <a:tcPr/>
                </a:tc>
                <a:tc>
                  <a:txBody>
                    <a:bodyPr/>
                    <a:lstStyle/>
                    <a:p>
                      <a:pPr algn="ctr">
                        <a:lnSpc>
                          <a:spcPct val="100000"/>
                        </a:lnSpc>
                        <a:spcAft>
                          <a:spcPts val="0"/>
                        </a:spcAft>
                      </a:pPr>
                      <a:r>
                        <a:rPr lang="zh-TW" sz="2000" kern="0" dirty="0">
                          <a:effectLst/>
                          <a:latin typeface="MS PGothic" pitchFamily="34" charset="-128"/>
                          <a:ea typeface="MS PGothic" pitchFamily="34" charset="-128"/>
                        </a:rPr>
                        <a:t>天地正教</a:t>
                      </a:r>
                      <a:endParaRPr lang="zh-TW" sz="2000" kern="100" dirty="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a:effectLst/>
                          <a:latin typeface="MS PGothic" pitchFamily="34" charset="-128"/>
                          <a:ea typeface="MS PGothic" pitchFamily="34" charset="-128"/>
                        </a:rPr>
                        <a:t>1956</a:t>
                      </a:r>
                      <a:r>
                        <a:rPr lang="zh-TW" sz="2000" kern="0">
                          <a:effectLst/>
                          <a:latin typeface="MS PGothic" pitchFamily="34" charset="-128"/>
                          <a:ea typeface="MS PGothic" pitchFamily="34" charset="-128"/>
                        </a:rPr>
                        <a:t>年</a:t>
                      </a:r>
                      <a:endParaRPr lang="zh-TW" sz="2000" kern="10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en-US" sz="2000" kern="0">
                          <a:effectLst/>
                          <a:latin typeface="MS PGothic" pitchFamily="34" charset="-128"/>
                          <a:ea typeface="MS PGothic" pitchFamily="34" charset="-128"/>
                        </a:rPr>
                        <a:t>1997</a:t>
                      </a:r>
                      <a:r>
                        <a:rPr lang="zh-TW" sz="2000" kern="0">
                          <a:effectLst/>
                          <a:latin typeface="MS PGothic" pitchFamily="34" charset="-128"/>
                          <a:ea typeface="MS PGothic" pitchFamily="34" charset="-128"/>
                        </a:rPr>
                        <a:t>年</a:t>
                      </a:r>
                      <a:endParaRPr lang="zh-TW" sz="2000" kern="100">
                        <a:effectLst/>
                        <a:latin typeface="MS PGothic" pitchFamily="34" charset="-128"/>
                        <a:ea typeface="MS PGothic" pitchFamily="34" charset="-128"/>
                        <a:cs typeface="Times New Roman"/>
                      </a:endParaRPr>
                    </a:p>
                  </a:txBody>
                  <a:tcPr marL="17780" marR="17780" marT="0" marB="0"/>
                </a:tc>
                <a:tc>
                  <a:txBody>
                    <a:bodyPr/>
                    <a:lstStyle/>
                    <a:p>
                      <a:pPr algn="ctr">
                        <a:lnSpc>
                          <a:spcPct val="100000"/>
                        </a:lnSpc>
                        <a:spcAft>
                          <a:spcPts val="0"/>
                        </a:spcAft>
                      </a:pPr>
                      <a:r>
                        <a:rPr lang="zh-TW" sz="2000" kern="0" dirty="0">
                          <a:effectLst/>
                          <a:latin typeface="MS PGothic" pitchFamily="34" charset="-128"/>
                          <a:ea typeface="MS PGothic" pitchFamily="34" charset="-128"/>
                        </a:rPr>
                        <a:t>約三百人</a:t>
                      </a:r>
                      <a:endParaRPr lang="zh-TW" sz="2000" kern="100" dirty="0">
                        <a:effectLst/>
                        <a:latin typeface="MS PGothic" pitchFamily="34" charset="-128"/>
                        <a:ea typeface="MS PGothic" pitchFamily="34" charset="-128"/>
                        <a:cs typeface="Times New Roman"/>
                      </a:endParaRPr>
                    </a:p>
                  </a:txBody>
                  <a:tcPr marL="17780" marR="17780" marT="0" marB="0"/>
                </a:tc>
              </a:tr>
            </a:tbl>
          </a:graphicData>
        </a:graphic>
      </p:graphicFrame>
    </p:spTree>
    <p:extLst>
      <p:ext uri="{BB962C8B-B14F-4D97-AF65-F5344CB8AC3E}">
        <p14:creationId xmlns:p14="http://schemas.microsoft.com/office/powerpoint/2010/main" val="27805054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576"/>
            <a:ext cx="4355976" cy="2895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6" name="Picture 6" descr="C:\Users\Kuang Yu\Desktop\無題.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1" y="12575"/>
            <a:ext cx="4523926" cy="3015951"/>
          </a:xfrm>
          <a:prstGeom prst="rect">
            <a:avLst/>
          </a:prstGeom>
          <a:noFill/>
          <a:extLst>
            <a:ext uri="{909E8E84-426E-40DD-AFC4-6F175D3DCCD1}">
              <a14:hiddenFill xmlns:a14="http://schemas.microsoft.com/office/drawing/2010/main">
                <a:solidFill>
                  <a:srgbClr val="FFFFFF"/>
                </a:solidFill>
              </a14:hiddenFill>
            </a:ext>
          </a:extLst>
        </p:spPr>
      </p:pic>
      <p:pic>
        <p:nvPicPr>
          <p:cNvPr id="15367" name="Picture 7" descr="C:\Users\Kuang Yu\Desktop\無題.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32" y="3834324"/>
            <a:ext cx="3950703" cy="2963027"/>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C:\Users\Kuang Yu\Desktop\無題.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5392" y="3834324"/>
            <a:ext cx="4708372" cy="2963027"/>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p:cNvSpPr txBox="1"/>
          <p:nvPr/>
        </p:nvSpPr>
        <p:spPr>
          <a:xfrm>
            <a:off x="1187624" y="3491716"/>
            <a:ext cx="2088232" cy="369332"/>
          </a:xfrm>
          <a:prstGeom prst="rect">
            <a:avLst/>
          </a:prstGeom>
          <a:noFill/>
        </p:spPr>
        <p:txBody>
          <a:bodyPr wrap="square" rtlCol="0">
            <a:spAutoFit/>
          </a:bodyPr>
          <a:lstStyle/>
          <a:p>
            <a:r>
              <a:rPr kumimoji="1" lang="ja-JP" altLang="en-US" dirty="0" smtClean="0"/>
              <a:t>浴仏大会</a:t>
            </a:r>
            <a:endParaRPr kumimoji="1" lang="ja-JP" altLang="en-US" dirty="0"/>
          </a:p>
        </p:txBody>
      </p:sp>
      <p:sp>
        <p:nvSpPr>
          <p:cNvPr id="7" name="テキスト ボックス 6"/>
          <p:cNvSpPr txBox="1"/>
          <p:nvPr/>
        </p:nvSpPr>
        <p:spPr>
          <a:xfrm>
            <a:off x="5789848" y="3501167"/>
            <a:ext cx="2088232" cy="369332"/>
          </a:xfrm>
          <a:prstGeom prst="rect">
            <a:avLst/>
          </a:prstGeom>
          <a:noFill/>
        </p:spPr>
        <p:txBody>
          <a:bodyPr wrap="square" rtlCol="0">
            <a:spAutoFit/>
          </a:bodyPr>
          <a:lstStyle/>
          <a:p>
            <a:r>
              <a:rPr kumimoji="1" lang="ja-JP" altLang="en-US" dirty="0" smtClean="0"/>
              <a:t>正月のライトアップ</a:t>
            </a:r>
            <a:endParaRPr kumimoji="1" lang="ja-JP" altLang="en-US" dirty="0"/>
          </a:p>
        </p:txBody>
      </p:sp>
    </p:spTree>
    <p:extLst>
      <p:ext uri="{BB962C8B-B14F-4D97-AF65-F5344CB8AC3E}">
        <p14:creationId xmlns:p14="http://schemas.microsoft.com/office/powerpoint/2010/main" val="3059303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戦後、台湾における布教活動（４）</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smtClean="0"/>
              <a:t>1970</a:t>
            </a:r>
            <a:r>
              <a:rPr lang="ja-JP" altLang="en-US" dirty="0"/>
              <a:t>年代</a:t>
            </a:r>
            <a:r>
              <a:rPr lang="ja-JP" altLang="en-US" dirty="0" smtClean="0"/>
              <a:t>、台湾の国際地位が中国共産党に圧迫されている中、外交上の理由もありながら、</a:t>
            </a:r>
            <a:r>
              <a:rPr lang="en-US" altLang="ja-JP" dirty="0" smtClean="0"/>
              <a:t>1971</a:t>
            </a:r>
            <a:r>
              <a:rPr lang="ja-JP" altLang="en-US" dirty="0" smtClean="0"/>
              <a:t>年にアメリカのモルモン教と天理教が台湾での布教を許可された。</a:t>
            </a:r>
            <a:endParaRPr lang="en-US" altLang="ja-JP" dirty="0" smtClean="0"/>
          </a:p>
          <a:p>
            <a:r>
              <a:rPr lang="ja-JP" altLang="en-US" dirty="0"/>
              <a:t>これによって</a:t>
            </a:r>
            <a:r>
              <a:rPr lang="ja-JP" altLang="en-US" dirty="0" smtClean="0"/>
              <a:t>、天理教は戦後再び台湾の地に戻り、布教できるようになった。</a:t>
            </a:r>
            <a:endParaRPr lang="en-US" altLang="ja-JP" dirty="0" smtClean="0"/>
          </a:p>
        </p:txBody>
      </p:sp>
    </p:spTree>
    <p:extLst>
      <p:ext uri="{BB962C8B-B14F-4D97-AF65-F5344CB8AC3E}">
        <p14:creationId xmlns:p14="http://schemas.microsoft.com/office/powerpoint/2010/main" val="27414567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戦後、台湾における布教活動（</a:t>
            </a:r>
            <a:r>
              <a:rPr lang="en-US" altLang="ja-JP" dirty="0"/>
              <a:t>5</a:t>
            </a:r>
            <a:r>
              <a:rPr kumimoji="1" lang="ja-JP" altLang="en-US" dirty="0" smtClean="0"/>
              <a:t>）</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布教活動再開する前に、多</a:t>
            </a:r>
            <a:r>
              <a:rPr lang="ja-JP" altLang="en-US" dirty="0"/>
              <a:t>くの制限は存在</a:t>
            </a:r>
            <a:r>
              <a:rPr lang="ja-JP" altLang="en-US" dirty="0" smtClean="0"/>
              <a:t>していた</a:t>
            </a:r>
            <a:r>
              <a:rPr lang="ja-JP" altLang="en-US" dirty="0"/>
              <a:t>が</a:t>
            </a:r>
            <a:r>
              <a:rPr lang="ja-JP" altLang="en-US" dirty="0" smtClean="0"/>
              <a:t>、</a:t>
            </a:r>
            <a:r>
              <a:rPr lang="en-US" altLang="ja-JP" dirty="0" smtClean="0"/>
              <a:t>1960</a:t>
            </a:r>
            <a:r>
              <a:rPr lang="ja-JP" altLang="en-US" dirty="0" smtClean="0"/>
              <a:t>年代</a:t>
            </a:r>
            <a:r>
              <a:rPr lang="ja-JP" altLang="en-US" dirty="0"/>
              <a:t>から、</a:t>
            </a:r>
            <a:r>
              <a:rPr lang="ja-JP" altLang="en-US" dirty="0" smtClean="0"/>
              <a:t>徐</a:t>
            </a:r>
            <a:r>
              <a:rPr lang="ja-JP" altLang="en-US" dirty="0"/>
              <a:t>々に観光名目で、また商業関係、経済関係、学術関係者の台湾渡航</a:t>
            </a:r>
            <a:r>
              <a:rPr lang="ja-JP" altLang="en-US" dirty="0" smtClean="0"/>
              <a:t>は開かれた。</a:t>
            </a:r>
            <a:endParaRPr lang="en-US" altLang="ja-JP" dirty="0" smtClean="0"/>
          </a:p>
        </p:txBody>
      </p:sp>
      <p:pic>
        <p:nvPicPr>
          <p:cNvPr id="2050" name="Picture 2" descr="C:\Users\kirby\Desktop\未命名.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789039"/>
            <a:ext cx="3773487" cy="2516187"/>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kirby\Desktop\未命名.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552" y="3789039"/>
            <a:ext cx="3429000" cy="270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7526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戦後、台湾における布教活動（</a:t>
            </a:r>
            <a:r>
              <a:rPr kumimoji="1" lang="en-US" altLang="ja-JP" dirty="0" smtClean="0"/>
              <a:t>6</a:t>
            </a:r>
            <a:r>
              <a:rPr kumimoji="1" lang="ja-JP" altLang="en-US" dirty="0" smtClean="0"/>
              <a:t>）</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天理教</a:t>
            </a:r>
            <a:r>
              <a:rPr lang="ja-JP" altLang="en-US" dirty="0"/>
              <a:t>青年会本部からの現地視察、天理大学関係者の渡台</a:t>
            </a:r>
            <a:r>
              <a:rPr lang="ja-JP" altLang="en-US" dirty="0" smtClean="0"/>
              <a:t>により</a:t>
            </a:r>
            <a:r>
              <a:rPr lang="ja-JP" altLang="en-US" dirty="0"/>
              <a:t>現地台湾信者の動向も判明するようになった</a:t>
            </a:r>
            <a:r>
              <a:rPr lang="ja-JP" altLang="en-US" dirty="0" smtClean="0"/>
              <a:t>。</a:t>
            </a:r>
            <a:endParaRPr lang="en-US" altLang="ja-JP" dirty="0" smtClean="0"/>
          </a:p>
          <a:p>
            <a:r>
              <a:rPr lang="ja-JP" altLang="en-US" dirty="0" smtClean="0"/>
              <a:t>二代真柱中山正善は</a:t>
            </a:r>
            <a:r>
              <a:rPr lang="en-US" altLang="ja-JP" dirty="0" smtClean="0"/>
              <a:t>1961</a:t>
            </a:r>
            <a:r>
              <a:rPr lang="ja-JP" altLang="en-US" dirty="0" smtClean="0"/>
              <a:t>年と</a:t>
            </a:r>
            <a:r>
              <a:rPr lang="en-US" altLang="ja-JP" dirty="0" smtClean="0"/>
              <a:t>1963</a:t>
            </a:r>
            <a:r>
              <a:rPr lang="ja-JP" altLang="en-US" dirty="0" smtClean="0"/>
              <a:t>年二度台湾へ立ち寄り、これより</a:t>
            </a:r>
            <a:r>
              <a:rPr lang="ja-JP" altLang="en-US" dirty="0"/>
              <a:t>戦後の道は</a:t>
            </a:r>
            <a:r>
              <a:rPr lang="ja-JP" altLang="en-US" dirty="0" smtClean="0"/>
              <a:t>組織的にも新しい動きに入った。</a:t>
            </a:r>
            <a:endParaRPr lang="en-US" altLang="ja-JP" dirty="0" smtClean="0"/>
          </a:p>
        </p:txBody>
      </p:sp>
    </p:spTree>
    <p:extLst>
      <p:ext uri="{BB962C8B-B14F-4D97-AF65-F5344CB8AC3E}">
        <p14:creationId xmlns:p14="http://schemas.microsoft.com/office/powerpoint/2010/main" val="5396361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戦後、台湾における布教活動（</a:t>
            </a:r>
            <a:r>
              <a:rPr lang="en-US" altLang="ja-JP" dirty="0"/>
              <a:t>7</a:t>
            </a:r>
            <a:r>
              <a:rPr kumimoji="1" lang="ja-JP" altLang="en-US" dirty="0" smtClean="0"/>
              <a:t>）</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3600" dirty="0" smtClean="0"/>
              <a:t>日本と台湾が国交断絶の中にあって、「天理教梅華会」が組織され、台湾政府の人的関係を、梅華会の架け橋で持ち続けることができた。</a:t>
            </a:r>
            <a:endParaRPr lang="en-US" altLang="ja-JP" sz="3600" dirty="0" smtClean="0"/>
          </a:p>
          <a:p>
            <a:r>
              <a:rPr lang="ja-JP" altLang="en-US" sz="3600" dirty="0" smtClean="0"/>
              <a:t>今日に至る</a:t>
            </a:r>
            <a:r>
              <a:rPr lang="ja-JP" altLang="en-US" sz="3600" dirty="0"/>
              <a:t>まで</a:t>
            </a:r>
            <a:r>
              <a:rPr lang="ja-JP" altLang="en-US" sz="3600" dirty="0" smtClean="0"/>
              <a:t>、天理教梅華会は毎年台湾を訪問している。</a:t>
            </a:r>
            <a:endParaRPr lang="en-US" altLang="ja-JP" sz="3600" dirty="0" smtClean="0"/>
          </a:p>
        </p:txBody>
      </p:sp>
    </p:spTree>
    <p:extLst>
      <p:ext uri="{BB962C8B-B14F-4D97-AF65-F5344CB8AC3E}">
        <p14:creationId xmlns:p14="http://schemas.microsoft.com/office/powerpoint/2010/main" val="25308922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kirby\Desktop\未命名.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877729"/>
            <a:ext cx="3619500" cy="512445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kirby\Desktop\未命名.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906832"/>
            <a:ext cx="3608954" cy="5101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5716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戦後、台湾における布教活動（</a:t>
            </a:r>
            <a:r>
              <a:rPr kumimoji="1" lang="en-US" altLang="ja-JP" dirty="0" smtClean="0"/>
              <a:t>8</a:t>
            </a:r>
            <a:r>
              <a:rPr kumimoji="1" lang="ja-JP" altLang="en-US" dirty="0" smtClean="0"/>
              <a:t>）</a:t>
            </a:r>
            <a:endParaRPr kumimoji="1" lang="ja-JP" altLang="en-US" dirty="0"/>
          </a:p>
        </p:txBody>
      </p:sp>
      <p:sp>
        <p:nvSpPr>
          <p:cNvPr id="3" name="コンテンツ プレースホルダー 2"/>
          <p:cNvSpPr>
            <a:spLocks noGrp="1"/>
          </p:cNvSpPr>
          <p:nvPr>
            <p:ph idx="1"/>
          </p:nvPr>
        </p:nvSpPr>
        <p:spPr>
          <a:xfrm>
            <a:off x="457200" y="1600201"/>
            <a:ext cx="8229600" cy="1540768"/>
          </a:xfrm>
        </p:spPr>
        <p:txBody>
          <a:bodyPr>
            <a:normAutofit/>
          </a:bodyPr>
          <a:lstStyle/>
          <a:p>
            <a:r>
              <a:rPr lang="en-US" altLang="ja-JP" sz="3600" dirty="0" smtClean="0"/>
              <a:t>1967</a:t>
            </a:r>
            <a:r>
              <a:rPr lang="ja-JP" altLang="en-US" sz="3600" dirty="0" smtClean="0"/>
              <a:t>年、三濱善朗が第八代台湾伝道庁長に任命され、渡台した。</a:t>
            </a:r>
            <a:endParaRPr lang="en-US" altLang="ja-JP" sz="3600" dirty="0" smtClean="0"/>
          </a:p>
        </p:txBody>
      </p:sp>
      <p:pic>
        <p:nvPicPr>
          <p:cNvPr id="11266" name="Picture 2" descr="D:\backup\2014 9月以前的備份  之後此電腦的備份不再細分資料夾  只按日期\生活\生活照\2014\2004 7 8 9 10\P7290040 - コピー.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5300" y="3356992"/>
            <a:ext cx="3264363" cy="2448272"/>
          </a:xfrm>
          <a:prstGeom prst="rect">
            <a:avLst/>
          </a:prstGeom>
          <a:noFill/>
          <a:extLst>
            <a:ext uri="{909E8E84-426E-40DD-AFC4-6F175D3DCCD1}">
              <a14:hiddenFill xmlns:a14="http://schemas.microsoft.com/office/drawing/2010/main">
                <a:solidFill>
                  <a:srgbClr val="FFFFFF"/>
                </a:solidFill>
              </a14:hiddenFill>
            </a:ext>
          </a:extLst>
        </p:spPr>
      </p:pic>
      <p:sp>
        <p:nvSpPr>
          <p:cNvPr id="5" name="コンテンツ プレースホルダー 2"/>
          <p:cNvSpPr txBox="1">
            <a:spLocks/>
          </p:cNvSpPr>
          <p:nvPr/>
        </p:nvSpPr>
        <p:spPr>
          <a:xfrm>
            <a:off x="467544" y="3096344"/>
            <a:ext cx="5112568" cy="3429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3600" dirty="0" smtClean="0"/>
              <a:t>戦前に存在していた伝道庁の庁舎は時の政府に接収されて既に無い状態であったから、借家をして仮に伝道庁として発足した。</a:t>
            </a:r>
            <a:endParaRPr lang="en-US" altLang="ja-JP" sz="3600" dirty="0" smtClean="0"/>
          </a:p>
        </p:txBody>
      </p:sp>
    </p:spTree>
    <p:extLst>
      <p:ext uri="{BB962C8B-B14F-4D97-AF65-F5344CB8AC3E}">
        <p14:creationId xmlns:p14="http://schemas.microsoft.com/office/powerpoint/2010/main" val="8472841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戦後、台湾における布教活動（</a:t>
            </a:r>
            <a:r>
              <a:rPr lang="en-US" altLang="ja-JP" dirty="0"/>
              <a:t>9</a:t>
            </a:r>
            <a:r>
              <a:rPr kumimoji="1" lang="ja-JP" altLang="en-US" dirty="0" smtClean="0"/>
              <a:t>）</a:t>
            </a:r>
            <a:endParaRPr kumimoji="1" lang="ja-JP" altLang="en-US" dirty="0"/>
          </a:p>
        </p:txBody>
      </p:sp>
      <p:sp>
        <p:nvSpPr>
          <p:cNvPr id="3" name="コンテンツ プレースホルダー 2"/>
          <p:cNvSpPr>
            <a:spLocks noGrp="1"/>
          </p:cNvSpPr>
          <p:nvPr>
            <p:ph idx="1"/>
          </p:nvPr>
        </p:nvSpPr>
        <p:spPr>
          <a:xfrm>
            <a:off x="395536" y="1628800"/>
            <a:ext cx="8352928" cy="4536504"/>
          </a:xfrm>
        </p:spPr>
        <p:txBody>
          <a:bodyPr>
            <a:normAutofit/>
          </a:bodyPr>
          <a:lstStyle/>
          <a:p>
            <a:r>
              <a:rPr lang="en-US" altLang="ja-JP" sz="3600" dirty="0" smtClean="0"/>
              <a:t>1972</a:t>
            </a:r>
            <a:r>
              <a:rPr lang="ja-JP" altLang="en-US" sz="3600" dirty="0"/>
              <a:t>年、財団法人</a:t>
            </a:r>
            <a:r>
              <a:rPr lang="en-US" altLang="ja-JP" sz="3600" dirty="0"/>
              <a:t>『</a:t>
            </a:r>
            <a:r>
              <a:rPr lang="ja-JP" altLang="en-US" sz="3600" dirty="0"/>
              <a:t>中国天理教総会</a:t>
            </a:r>
            <a:r>
              <a:rPr lang="ja-JP" altLang="en-US" sz="3600" dirty="0" smtClean="0"/>
              <a:t>」が設立され、表</a:t>
            </a:r>
            <a:r>
              <a:rPr lang="ja-JP" altLang="en-US" sz="3600" dirty="0"/>
              <a:t>立って</a:t>
            </a:r>
            <a:r>
              <a:rPr lang="ja-JP" altLang="en-US" sz="3600" dirty="0" smtClean="0"/>
              <a:t>の</a:t>
            </a:r>
            <a:r>
              <a:rPr lang="ja-JP" altLang="en-US" sz="3600" dirty="0"/>
              <a:t>伝道活動にも</a:t>
            </a:r>
            <a:r>
              <a:rPr lang="ja-JP" altLang="en-US" sz="3600" dirty="0" smtClean="0"/>
              <a:t>取り組めること</a:t>
            </a:r>
            <a:r>
              <a:rPr lang="ja-JP" altLang="en-US" sz="3600" dirty="0"/>
              <a:t>となった。</a:t>
            </a:r>
            <a:endParaRPr lang="en-US" altLang="ja-JP" sz="3600" dirty="0" smtClean="0"/>
          </a:p>
          <a:p>
            <a:r>
              <a:rPr lang="ja-JP" altLang="en-US" sz="3600" dirty="0" smtClean="0"/>
              <a:t>布教活動より先立ち、天理大学と台北市内にある文化大学との交流を通し、学問、スポーツと文化的な絆が深まるとともに、「天理」の名を台湾の地に届けた。</a:t>
            </a:r>
            <a:endParaRPr lang="en-US" altLang="ja-JP" sz="3600" dirty="0" smtClean="0"/>
          </a:p>
        </p:txBody>
      </p:sp>
    </p:spTree>
    <p:extLst>
      <p:ext uri="{BB962C8B-B14F-4D97-AF65-F5344CB8AC3E}">
        <p14:creationId xmlns:p14="http://schemas.microsoft.com/office/powerpoint/2010/main" val="35553637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戦後、台湾における布教活動（</a:t>
            </a:r>
            <a:r>
              <a:rPr kumimoji="1" lang="en-US" altLang="ja-JP" dirty="0" smtClean="0"/>
              <a:t>10</a:t>
            </a:r>
            <a:r>
              <a:rPr kumimoji="1" lang="ja-JP" altLang="en-US" dirty="0" smtClean="0"/>
              <a:t>）</a:t>
            </a:r>
            <a:endParaRPr kumimoji="1" lang="ja-JP" altLang="en-US" dirty="0"/>
          </a:p>
        </p:txBody>
      </p:sp>
      <p:sp>
        <p:nvSpPr>
          <p:cNvPr id="3" name="コンテンツ プレースホルダー 2"/>
          <p:cNvSpPr>
            <a:spLocks noGrp="1"/>
          </p:cNvSpPr>
          <p:nvPr>
            <p:ph idx="1"/>
          </p:nvPr>
        </p:nvSpPr>
        <p:spPr>
          <a:xfrm>
            <a:off x="395536" y="1628800"/>
            <a:ext cx="8352928" cy="1584176"/>
          </a:xfrm>
        </p:spPr>
        <p:txBody>
          <a:bodyPr>
            <a:normAutofit/>
          </a:bodyPr>
          <a:lstStyle/>
          <a:p>
            <a:r>
              <a:rPr lang="en-US" altLang="ja-JP" sz="3600" dirty="0" smtClean="0"/>
              <a:t>1977</a:t>
            </a:r>
            <a:r>
              <a:rPr lang="ja-JP" altLang="en-US" sz="3600" dirty="0"/>
              <a:t>年</a:t>
            </a:r>
            <a:r>
              <a:rPr lang="ja-JP" altLang="en-US" sz="3600" dirty="0" smtClean="0"/>
              <a:t>、現在地</a:t>
            </a:r>
            <a:r>
              <a:rPr lang="ja-JP" altLang="en-US" sz="3600" dirty="0"/>
              <a:t>に新しい伝道庁神殿が</a:t>
            </a:r>
            <a:r>
              <a:rPr lang="ja-JP" altLang="en-US" sz="3600" dirty="0" smtClean="0"/>
              <a:t>落成された。</a:t>
            </a:r>
            <a:endParaRPr lang="en-US" altLang="ja-JP" sz="3600" dirty="0" smtClean="0"/>
          </a:p>
        </p:txBody>
      </p:sp>
      <p:pic>
        <p:nvPicPr>
          <p:cNvPr id="12290" name="Picture 2" descr="C:\Users\Kuang Yu\Desktop\無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2890845"/>
            <a:ext cx="5760640" cy="34334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kirby\Desktop\未命名.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4901122"/>
            <a:ext cx="2520280" cy="1423217"/>
          </a:xfrm>
          <a:prstGeom prst="rect">
            <a:avLst/>
          </a:prstGeom>
          <a:noFill/>
          <a:extLst>
            <a:ext uri="{909E8E84-426E-40DD-AFC4-6F175D3DCCD1}">
              <a14:hiddenFill xmlns:a14="http://schemas.microsoft.com/office/drawing/2010/main">
                <a:solidFill>
                  <a:srgbClr val="FFFFFF"/>
                </a:solidFill>
              </a14:hiddenFill>
            </a:ext>
          </a:extLst>
        </p:spPr>
      </p:pic>
      <p:sp>
        <p:nvSpPr>
          <p:cNvPr id="4" name="文字方塊 3"/>
          <p:cNvSpPr txBox="1"/>
          <p:nvPr/>
        </p:nvSpPr>
        <p:spPr>
          <a:xfrm>
            <a:off x="971600" y="6356735"/>
            <a:ext cx="792088" cy="400110"/>
          </a:xfrm>
          <a:prstGeom prst="rect">
            <a:avLst/>
          </a:prstGeom>
          <a:noFill/>
        </p:spPr>
        <p:txBody>
          <a:bodyPr wrap="square" rtlCol="0">
            <a:spAutoFit/>
          </a:bodyPr>
          <a:lstStyle/>
          <a:p>
            <a:r>
              <a:rPr lang="ja-JP" altLang="en-US" sz="2000" dirty="0" smtClean="0"/>
              <a:t>戦前</a:t>
            </a:r>
            <a:endParaRPr lang="zh-TW" altLang="en-US" sz="2000" dirty="0"/>
          </a:p>
        </p:txBody>
      </p:sp>
      <p:sp>
        <p:nvSpPr>
          <p:cNvPr id="9" name="文字方塊 8"/>
          <p:cNvSpPr txBox="1"/>
          <p:nvPr/>
        </p:nvSpPr>
        <p:spPr>
          <a:xfrm>
            <a:off x="5580112" y="6356735"/>
            <a:ext cx="1296144" cy="400110"/>
          </a:xfrm>
          <a:prstGeom prst="rect">
            <a:avLst/>
          </a:prstGeom>
          <a:noFill/>
        </p:spPr>
        <p:txBody>
          <a:bodyPr wrap="square" rtlCol="0">
            <a:spAutoFit/>
          </a:bodyPr>
          <a:lstStyle/>
          <a:p>
            <a:r>
              <a:rPr lang="en-US" altLang="ja-JP" sz="2000" dirty="0"/>
              <a:t>1977</a:t>
            </a:r>
            <a:r>
              <a:rPr lang="ja-JP" altLang="en-US" sz="2000" dirty="0"/>
              <a:t>年</a:t>
            </a:r>
            <a:endParaRPr lang="zh-TW" altLang="en-US" sz="2000" dirty="0"/>
          </a:p>
        </p:txBody>
      </p:sp>
    </p:spTree>
    <p:extLst>
      <p:ext uri="{BB962C8B-B14F-4D97-AF65-F5344CB8AC3E}">
        <p14:creationId xmlns:p14="http://schemas.microsoft.com/office/powerpoint/2010/main" val="20626371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定期備份\hp-tenri(2014 1020備份)\images\dendojo-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111" y="1844824"/>
            <a:ext cx="8611369" cy="3445154"/>
          </a:xfrm>
          <a:prstGeom prst="rect">
            <a:avLst/>
          </a:prstGeom>
          <a:noFill/>
          <a:extLst>
            <a:ext uri="{909E8E84-426E-40DD-AFC4-6F175D3DCCD1}">
              <a14:hiddenFill xmlns:a14="http://schemas.microsoft.com/office/drawing/2010/main">
                <a:solidFill>
                  <a:srgbClr val="FFFFFF"/>
                </a:solidFill>
              </a14:hiddenFill>
            </a:ext>
          </a:extLst>
        </p:spPr>
      </p:pic>
      <p:sp>
        <p:nvSpPr>
          <p:cNvPr id="4" name="文字方塊 3"/>
          <p:cNvSpPr txBox="1"/>
          <p:nvPr/>
        </p:nvSpPr>
        <p:spPr>
          <a:xfrm>
            <a:off x="4283968" y="5373216"/>
            <a:ext cx="936104" cy="369332"/>
          </a:xfrm>
          <a:prstGeom prst="rect">
            <a:avLst/>
          </a:prstGeom>
          <a:noFill/>
        </p:spPr>
        <p:txBody>
          <a:bodyPr wrap="square" rtlCol="0">
            <a:spAutoFit/>
          </a:bodyPr>
          <a:lstStyle/>
          <a:p>
            <a:r>
              <a:rPr lang="en-US" altLang="ja-JP" b="1" dirty="0" smtClean="0"/>
              <a:t>2014</a:t>
            </a:r>
            <a:r>
              <a:rPr lang="ja-JP" altLang="en-US" b="1" dirty="0" smtClean="0"/>
              <a:t>年</a:t>
            </a:r>
            <a:endParaRPr lang="zh-TW" altLang="en-US" b="1" dirty="0"/>
          </a:p>
        </p:txBody>
      </p:sp>
    </p:spTree>
    <p:extLst>
      <p:ext uri="{BB962C8B-B14F-4D97-AF65-F5344CB8AC3E}">
        <p14:creationId xmlns:p14="http://schemas.microsoft.com/office/powerpoint/2010/main" val="7145591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戦後、台湾における布教活動（</a:t>
            </a:r>
            <a:r>
              <a:rPr lang="en-US" altLang="ja-JP" dirty="0" smtClean="0"/>
              <a:t>1</a:t>
            </a:r>
            <a:r>
              <a:rPr lang="en-US" altLang="ja-JP" dirty="0"/>
              <a:t>1</a:t>
            </a:r>
            <a:r>
              <a:rPr kumimoji="1" lang="ja-JP" altLang="en-US" dirty="0" smtClean="0"/>
              <a:t>）</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en-US" altLang="ja-JP" sz="3600" dirty="0"/>
              <a:t>1978</a:t>
            </a:r>
            <a:r>
              <a:rPr lang="ja-JP" altLang="en-US" sz="3600" dirty="0" smtClean="0"/>
              <a:t>年</a:t>
            </a:r>
            <a:r>
              <a:rPr lang="ja-JP" altLang="en-US" sz="3600" dirty="0"/>
              <a:t>には、伝道庁として初の「おぢばがえり」団参を行い、同年第</a:t>
            </a:r>
            <a:r>
              <a:rPr lang="en-US" altLang="ja-JP" sz="3600" dirty="0"/>
              <a:t>1</a:t>
            </a:r>
            <a:r>
              <a:rPr lang="ja-JP" altLang="en-US" sz="3600" dirty="0" smtClean="0"/>
              <a:t>回婦人会総</a:t>
            </a:r>
            <a:r>
              <a:rPr lang="ja-JP" altLang="en-US" sz="3600" dirty="0"/>
              <a:t>会が開催された</a:t>
            </a:r>
            <a:r>
              <a:rPr lang="ja-JP" altLang="en-US" sz="3600" dirty="0" smtClean="0"/>
              <a:t>。</a:t>
            </a:r>
            <a:endParaRPr lang="en-US" altLang="ja-JP" sz="3600" dirty="0" smtClean="0"/>
          </a:p>
          <a:p>
            <a:r>
              <a:rPr lang="en-US" altLang="ja-JP" sz="3600" dirty="0"/>
              <a:t>1982</a:t>
            </a:r>
            <a:r>
              <a:rPr lang="ja-JP" altLang="en-US" sz="3600" dirty="0" smtClean="0"/>
              <a:t>年には、少年会台湾団が結成され、</a:t>
            </a:r>
            <a:r>
              <a:rPr lang="en-US" altLang="ja-JP" sz="3600" dirty="0" smtClean="0"/>
              <a:t>1986</a:t>
            </a:r>
            <a:r>
              <a:rPr lang="ja-JP" altLang="en-US" sz="3600" dirty="0" smtClean="0"/>
              <a:t>年に「第一回こども</a:t>
            </a:r>
            <a:r>
              <a:rPr lang="ja-JP" altLang="en-US" sz="3600" dirty="0" err="1" smtClean="0"/>
              <a:t>おぢばが</a:t>
            </a:r>
            <a:r>
              <a:rPr lang="ja-JP" altLang="en-US" sz="3600" dirty="0" smtClean="0"/>
              <a:t>えり台湾団」を結成し、おぢば帰りを果たしました。これ以降、</a:t>
            </a:r>
            <a:r>
              <a:rPr lang="en-US" altLang="ja-JP" sz="3600" dirty="0" smtClean="0"/>
              <a:t>2003</a:t>
            </a:r>
            <a:r>
              <a:rPr lang="ja-JP" altLang="en-US" sz="3600" dirty="0" smtClean="0"/>
              <a:t>年を除いて毎年</a:t>
            </a:r>
            <a:r>
              <a:rPr lang="ja-JP" altLang="en-US" sz="3600" dirty="0" err="1" smtClean="0"/>
              <a:t>おぢばが</a:t>
            </a:r>
            <a:r>
              <a:rPr lang="ja-JP" altLang="en-US" sz="3600" dirty="0" smtClean="0"/>
              <a:t>えりをしています。</a:t>
            </a:r>
            <a:endParaRPr lang="en-US" altLang="ja-JP" sz="3600" dirty="0" smtClean="0"/>
          </a:p>
        </p:txBody>
      </p:sp>
    </p:spTree>
    <p:extLst>
      <p:ext uri="{BB962C8B-B14F-4D97-AF65-F5344CB8AC3E}">
        <p14:creationId xmlns:p14="http://schemas.microsoft.com/office/powerpoint/2010/main" val="14577663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戦後、台湾における布教活動（</a:t>
            </a:r>
            <a:r>
              <a:rPr lang="en-US" altLang="ja-JP" dirty="0" smtClean="0"/>
              <a:t>1</a:t>
            </a:r>
            <a:r>
              <a:rPr lang="en-US" altLang="ja-JP" dirty="0"/>
              <a:t>2</a:t>
            </a:r>
            <a:r>
              <a:rPr kumimoji="1" lang="ja-JP" altLang="en-US" dirty="0" smtClean="0"/>
              <a:t>）</a:t>
            </a:r>
            <a:endParaRPr kumimoji="1" lang="ja-JP" altLang="en-US" dirty="0"/>
          </a:p>
        </p:txBody>
      </p:sp>
      <p:sp>
        <p:nvSpPr>
          <p:cNvPr id="3" name="コンテンツ プレースホルダー 2"/>
          <p:cNvSpPr>
            <a:spLocks noGrp="1"/>
          </p:cNvSpPr>
          <p:nvPr>
            <p:ph idx="1"/>
          </p:nvPr>
        </p:nvSpPr>
        <p:spPr>
          <a:xfrm>
            <a:off x="457200" y="1600201"/>
            <a:ext cx="8229600" cy="2332856"/>
          </a:xfrm>
        </p:spPr>
        <p:txBody>
          <a:bodyPr>
            <a:normAutofit/>
          </a:bodyPr>
          <a:lstStyle/>
          <a:p>
            <a:r>
              <a:rPr lang="ja-JP" altLang="en-US" sz="3600" dirty="0" smtClean="0"/>
              <a:t>現在、伝道庁を含めて、教会２２ヶ所、布教所</a:t>
            </a:r>
            <a:r>
              <a:rPr lang="en-US" altLang="ja-JP" sz="3600" dirty="0" smtClean="0"/>
              <a:t>56</a:t>
            </a:r>
            <a:r>
              <a:rPr lang="ja-JP" altLang="en-US" sz="3600" dirty="0" smtClean="0"/>
              <a:t>ヶ所、教人</a:t>
            </a:r>
            <a:r>
              <a:rPr lang="en-US" altLang="ja-JP" sz="3600" dirty="0" smtClean="0"/>
              <a:t>541</a:t>
            </a:r>
            <a:r>
              <a:rPr lang="ja-JP" altLang="en-US" sz="3600" dirty="0" smtClean="0"/>
              <a:t>人、用木</a:t>
            </a:r>
            <a:r>
              <a:rPr lang="en-US" altLang="ja-JP" sz="3600" dirty="0" smtClean="0"/>
              <a:t>8,000</a:t>
            </a:r>
            <a:r>
              <a:rPr lang="ja-JP" altLang="en-US" sz="3600" dirty="0" smtClean="0"/>
              <a:t>人。少年会、学生会、婦人会、青年会は定期的に活動を行っている。</a:t>
            </a:r>
            <a:endParaRPr lang="en-US" altLang="ja-JP" sz="3600" dirty="0" smtClean="0"/>
          </a:p>
        </p:txBody>
      </p:sp>
      <p:pic>
        <p:nvPicPr>
          <p:cNvPr id="13314" name="Picture 2" descr="D:\hp-tenri\images\54321-1 - コピー.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104" y="4293096"/>
            <a:ext cx="3371848" cy="2247899"/>
          </a:xfrm>
          <a:prstGeom prst="rect">
            <a:avLst/>
          </a:prstGeom>
          <a:noFill/>
          <a:extLst>
            <a:ext uri="{909E8E84-426E-40DD-AFC4-6F175D3DCCD1}">
              <a14:hiddenFill xmlns:a14="http://schemas.microsoft.com/office/drawing/2010/main">
                <a:solidFill>
                  <a:srgbClr val="FFFFFF"/>
                </a:solidFill>
              </a14:hiddenFill>
            </a:ext>
          </a:extLst>
        </p:spPr>
      </p:pic>
      <p:pic>
        <p:nvPicPr>
          <p:cNvPr id="13319" name="Picture 7" descr="C:\Users\Kuang Yu\Desktop\教理教祖\11351107_10203228995564359_121469423_o - コピー.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7198" y="4203947"/>
            <a:ext cx="3076778" cy="2311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1486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D:\hp-tenri\images\pic0524-1 - コピー.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80" y="3573016"/>
            <a:ext cx="4314996" cy="324036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D:\hp-tenri\images\22 - コピー.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2296"/>
            <a:ext cx="4355976" cy="3272294"/>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C:\Users\Kuang Yu\Desktop\教理教祖\11354560_10203229015964869_1957561888_o - コピー.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96"/>
            <a:ext cx="4355976" cy="3272294"/>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Kuang Yu\Desktop\教理教祖\1111 - コピー.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8024" y="3573016"/>
            <a:ext cx="4328536" cy="3246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56061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中国の宗教事情</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smtClean="0"/>
              <a:t>中国の憲法には「</a:t>
            </a:r>
            <a:r>
              <a:rPr lang="ja-JP" altLang="en-US" dirty="0"/>
              <a:t>信教の自由を有する」と規定されてい</a:t>
            </a:r>
            <a:r>
              <a:rPr lang="ja-JP" altLang="en-US" dirty="0" smtClean="0"/>
              <a:t>る。</a:t>
            </a:r>
            <a:endParaRPr lang="en-US" altLang="ja-JP" dirty="0" smtClean="0"/>
          </a:p>
          <a:p>
            <a:r>
              <a:rPr lang="ja-JP" altLang="en-US" dirty="0"/>
              <a:t>国家は、正常な宗教活動を保護する</a:t>
            </a:r>
            <a:r>
              <a:rPr lang="ja-JP" altLang="en-US" dirty="0" smtClean="0"/>
              <a:t>。ただし、宗教</a:t>
            </a:r>
            <a:r>
              <a:rPr lang="ja-JP" altLang="en-US" dirty="0"/>
              <a:t>を利用して社会秩序を破壊し、国民の身体・健康を損ない、国家の教育制度を妨害するなどの活動を行うことはできない</a:t>
            </a:r>
            <a:r>
              <a:rPr lang="ja-JP" altLang="en-US" dirty="0" smtClean="0"/>
              <a:t>。 </a:t>
            </a:r>
            <a:endParaRPr lang="en-US" altLang="ja-JP" dirty="0" smtClean="0"/>
          </a:p>
          <a:p>
            <a:r>
              <a:rPr lang="ja-JP" altLang="en-US" dirty="0" smtClean="0"/>
              <a:t>現在、</a:t>
            </a:r>
            <a:r>
              <a:rPr lang="ja-JP" altLang="en-US" dirty="0">
                <a:solidFill>
                  <a:srgbClr val="FF0000"/>
                </a:solidFill>
              </a:rPr>
              <a:t>仏教</a:t>
            </a:r>
            <a:r>
              <a:rPr lang="ja-JP" altLang="en-US" dirty="0"/>
              <a:t>、</a:t>
            </a:r>
            <a:r>
              <a:rPr lang="ja-JP" altLang="en-US" dirty="0">
                <a:solidFill>
                  <a:srgbClr val="FF0000"/>
                </a:solidFill>
              </a:rPr>
              <a:t>道教</a:t>
            </a:r>
            <a:r>
              <a:rPr lang="ja-JP" altLang="en-US" dirty="0"/>
              <a:t>、</a:t>
            </a:r>
            <a:r>
              <a:rPr lang="ja-JP" altLang="en-US" dirty="0">
                <a:solidFill>
                  <a:srgbClr val="FF0000"/>
                </a:solidFill>
              </a:rPr>
              <a:t>イスラム教</a:t>
            </a:r>
            <a:r>
              <a:rPr lang="ja-JP" altLang="en-US" dirty="0"/>
              <a:t>、</a:t>
            </a:r>
            <a:r>
              <a:rPr lang="ja-JP" altLang="en-US" dirty="0">
                <a:solidFill>
                  <a:srgbClr val="FF0000"/>
                </a:solidFill>
              </a:rPr>
              <a:t>キリスト教</a:t>
            </a:r>
            <a:r>
              <a:rPr lang="ja-JP" altLang="en-US" dirty="0"/>
              <a:t>の</a:t>
            </a:r>
            <a:r>
              <a:rPr lang="en-US" altLang="ja-JP" dirty="0"/>
              <a:t>4</a:t>
            </a:r>
            <a:r>
              <a:rPr lang="ja-JP" altLang="en-US" dirty="0"/>
              <a:t>教を主要宗教とし、宗教信者は</a:t>
            </a:r>
            <a:r>
              <a:rPr lang="en-US" altLang="ja-JP" dirty="0"/>
              <a:t>1</a:t>
            </a:r>
            <a:r>
              <a:rPr lang="ja-JP" altLang="en-US" dirty="0"/>
              <a:t>億人余りである。</a:t>
            </a:r>
          </a:p>
          <a:p>
            <a:endParaRPr kumimoji="1" lang="ja-JP" altLang="en-US" dirty="0"/>
          </a:p>
        </p:txBody>
      </p:sp>
    </p:spTree>
    <p:extLst>
      <p:ext uri="{BB962C8B-B14F-4D97-AF65-F5344CB8AC3E}">
        <p14:creationId xmlns:p14="http://schemas.microsoft.com/office/powerpoint/2010/main" val="38845292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中国の宗教事情</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仏教は「</a:t>
            </a:r>
            <a:r>
              <a:rPr lang="ja-JP" altLang="en-US" dirty="0"/>
              <a:t>漢民族仏教」、「チベット仏教（ラマ教）」、「南仏教」の</a:t>
            </a:r>
            <a:r>
              <a:rPr lang="en-US" altLang="ja-JP" dirty="0"/>
              <a:t>3</a:t>
            </a:r>
            <a:r>
              <a:rPr lang="ja-JP" altLang="en-US" dirty="0"/>
              <a:t>種に分かれた。政府が許可している寺院は</a:t>
            </a:r>
            <a:r>
              <a:rPr lang="en-US" altLang="ja-JP" dirty="0"/>
              <a:t>13,000</a:t>
            </a:r>
            <a:r>
              <a:rPr lang="ja-JP" altLang="en-US" dirty="0"/>
              <a:t>か所。漢民族仏教の信者は数えられないほど多い。「チベット仏教」は、チベット族やモンゴル族などの</a:t>
            </a:r>
            <a:r>
              <a:rPr lang="en-US" altLang="ja-JP" dirty="0"/>
              <a:t>900</a:t>
            </a:r>
            <a:r>
              <a:rPr lang="ja-JP" altLang="en-US" dirty="0"/>
              <a:t>万人、「南仏教」はタイ族などの</a:t>
            </a:r>
            <a:r>
              <a:rPr lang="en-US" altLang="ja-JP" dirty="0"/>
              <a:t>100</a:t>
            </a:r>
            <a:r>
              <a:rPr lang="ja-JP" altLang="en-US" dirty="0" smtClean="0"/>
              <a:t>万人。</a:t>
            </a:r>
            <a:endParaRPr kumimoji="1" lang="ja-JP" altLang="en-US" dirty="0"/>
          </a:p>
        </p:txBody>
      </p:sp>
    </p:spTree>
    <p:extLst>
      <p:ext uri="{BB962C8B-B14F-4D97-AF65-F5344CB8AC3E}">
        <p14:creationId xmlns:p14="http://schemas.microsoft.com/office/powerpoint/2010/main" val="1581423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中国の宗教事情</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t> </a:t>
            </a:r>
            <a:r>
              <a:rPr lang="ja-JP" altLang="en-US" dirty="0" smtClean="0"/>
              <a:t>道教中国</a:t>
            </a:r>
            <a:r>
              <a:rPr lang="ja-JP" altLang="en-US" dirty="0"/>
              <a:t>で生まれ育った唯一の漢民族固有の</a:t>
            </a:r>
            <a:r>
              <a:rPr lang="ja-JP" altLang="en-US" dirty="0" smtClean="0"/>
              <a:t>宗教。</a:t>
            </a:r>
            <a:endParaRPr lang="en-US" altLang="ja-JP" dirty="0" smtClean="0"/>
          </a:p>
          <a:p>
            <a:r>
              <a:rPr lang="ja-JP" altLang="en-US" dirty="0" smtClean="0"/>
              <a:t>基本的</a:t>
            </a:r>
            <a:r>
              <a:rPr lang="ja-JP" altLang="en-US" dirty="0"/>
              <a:t>には中国の民間で信仰している自然の神々への信仰の集大成であり、老子の道家の思想を中心にすえている。</a:t>
            </a:r>
          </a:p>
          <a:p>
            <a:r>
              <a:rPr lang="ja-JP" altLang="en-US" dirty="0" smtClean="0"/>
              <a:t>信者数</a:t>
            </a:r>
            <a:r>
              <a:rPr lang="ja-JP" altLang="en-US" dirty="0"/>
              <a:t>の統計はなく、道観（道教の施設）は</a:t>
            </a:r>
            <a:r>
              <a:rPr lang="en-US" altLang="ja-JP" dirty="0"/>
              <a:t>600</a:t>
            </a:r>
            <a:r>
              <a:rPr lang="ja-JP" altLang="en-US" dirty="0"/>
              <a:t>余り、道士</a:t>
            </a:r>
            <a:r>
              <a:rPr lang="en-US" altLang="ja-JP" dirty="0"/>
              <a:t>5,000</a:t>
            </a:r>
            <a:r>
              <a:rPr lang="ja-JP" altLang="en-US" dirty="0"/>
              <a:t>人余りである。</a:t>
            </a:r>
            <a:endParaRPr kumimoji="1" lang="ja-JP" altLang="en-US" dirty="0"/>
          </a:p>
        </p:txBody>
      </p:sp>
    </p:spTree>
    <p:extLst>
      <p:ext uri="{BB962C8B-B14F-4D97-AF65-F5344CB8AC3E}">
        <p14:creationId xmlns:p14="http://schemas.microsoft.com/office/powerpoint/2010/main" val="2568948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仏教</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仏教は「</a:t>
            </a:r>
            <a:r>
              <a:rPr lang="ja-JP" altLang="en-US" dirty="0"/>
              <a:t>漢民族仏教」、「チベット仏教（ラマ教）」、「南仏教」の</a:t>
            </a:r>
            <a:r>
              <a:rPr lang="en-US" altLang="ja-JP" dirty="0"/>
              <a:t>3</a:t>
            </a:r>
            <a:r>
              <a:rPr lang="ja-JP" altLang="en-US" dirty="0"/>
              <a:t>種に分かれた。政府が許可している寺院は</a:t>
            </a:r>
            <a:r>
              <a:rPr lang="en-US" altLang="ja-JP" dirty="0"/>
              <a:t>13,000</a:t>
            </a:r>
            <a:r>
              <a:rPr lang="ja-JP" altLang="en-US" dirty="0"/>
              <a:t>か所。漢民族仏教の信者は数えられないほど多い。「チベット仏教」は、チベット族やモンゴル族などの</a:t>
            </a:r>
            <a:r>
              <a:rPr lang="en-US" altLang="ja-JP" dirty="0"/>
              <a:t>900</a:t>
            </a:r>
            <a:r>
              <a:rPr lang="ja-JP" altLang="en-US" dirty="0"/>
              <a:t>万人、「南仏教」はタイ族などの</a:t>
            </a:r>
            <a:r>
              <a:rPr lang="en-US" altLang="ja-JP" dirty="0"/>
              <a:t>100</a:t>
            </a:r>
            <a:r>
              <a:rPr lang="ja-JP" altLang="en-US" dirty="0" smtClean="0"/>
              <a:t>万人。</a:t>
            </a:r>
            <a:endParaRPr kumimoji="1" lang="ja-JP" altLang="en-US" dirty="0"/>
          </a:p>
        </p:txBody>
      </p:sp>
    </p:spTree>
    <p:extLst>
      <p:ext uri="{BB962C8B-B14F-4D97-AF65-F5344CB8AC3E}">
        <p14:creationId xmlns:p14="http://schemas.microsoft.com/office/powerpoint/2010/main" val="2568948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D:\定期備份\生活\生活照\2013\2013 5 6\中国旅行\0524 0525 承德\P5240009 - 複製.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65" y="19077"/>
            <a:ext cx="4102100" cy="30861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定期備份\生活\生活照\2013\2013 5 6\中国旅行\0515 頤和園 圓明園 清華大學\19 - 複製.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3362367"/>
            <a:ext cx="2520280" cy="3360373"/>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D:\定期備份\生活\生活照\2013\2013 5 6\中国旅行\0524 0525 承德\P5240058 - 複製.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44624"/>
            <a:ext cx="2546140" cy="338437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定期備份\生活\生活照\2013\2013 5 6\中国旅行\0524 0525 承德\P5240064 - 複製.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573016"/>
            <a:ext cx="4116412" cy="3087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6511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道教</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t> </a:t>
            </a:r>
            <a:r>
              <a:rPr lang="ja-JP" altLang="en-US" dirty="0" smtClean="0"/>
              <a:t>中国</a:t>
            </a:r>
            <a:r>
              <a:rPr lang="ja-JP" altLang="en-US" dirty="0"/>
              <a:t>で生まれ育った唯一の漢民族固有の宗教</a:t>
            </a:r>
            <a:r>
              <a:rPr lang="ja-JP" altLang="en-US" dirty="0" smtClean="0"/>
              <a:t>である。中国</a:t>
            </a:r>
            <a:r>
              <a:rPr lang="ja-JP" altLang="en-US" dirty="0"/>
              <a:t>の民間で信仰している自然の神々への信仰の集大成であり、老子の道家の思想を中心にすえている</a:t>
            </a:r>
            <a:r>
              <a:rPr lang="ja-JP" altLang="en-US" dirty="0" smtClean="0"/>
              <a:t>。</a:t>
            </a:r>
            <a:endParaRPr lang="ja-JP" altLang="en-US" dirty="0"/>
          </a:p>
          <a:p>
            <a:r>
              <a:rPr lang="ja-JP" altLang="en-US" dirty="0"/>
              <a:t>現在も漢民族の精神文化に影響を与えている。信者数の統計はなく、道観（道教の施設）は</a:t>
            </a:r>
            <a:r>
              <a:rPr lang="en-US" altLang="ja-JP" dirty="0"/>
              <a:t>600</a:t>
            </a:r>
            <a:r>
              <a:rPr lang="ja-JP" altLang="en-US" dirty="0"/>
              <a:t>余り、道士</a:t>
            </a:r>
            <a:r>
              <a:rPr lang="en-US" altLang="ja-JP" dirty="0"/>
              <a:t>5,000</a:t>
            </a:r>
            <a:r>
              <a:rPr lang="ja-JP" altLang="en-US" dirty="0"/>
              <a:t>人余りである。</a:t>
            </a:r>
            <a:endParaRPr kumimoji="1" lang="ja-JP" altLang="en-US" dirty="0"/>
          </a:p>
        </p:txBody>
      </p:sp>
    </p:spTree>
    <p:extLst>
      <p:ext uri="{BB962C8B-B14F-4D97-AF65-F5344CB8AC3E}">
        <p14:creationId xmlns:p14="http://schemas.microsoft.com/office/powerpoint/2010/main" val="2568948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イスラム教</a:t>
            </a:r>
            <a:endParaRPr kumimoji="1" lang="ja-JP" altLang="en-US" dirty="0"/>
          </a:p>
        </p:txBody>
      </p:sp>
      <p:sp>
        <p:nvSpPr>
          <p:cNvPr id="3" name="コンテンツ プレースホルダー 2"/>
          <p:cNvSpPr>
            <a:spLocks noGrp="1"/>
          </p:cNvSpPr>
          <p:nvPr>
            <p:ph idx="1"/>
          </p:nvPr>
        </p:nvSpPr>
        <p:spPr>
          <a:xfrm>
            <a:off x="457200" y="1600201"/>
            <a:ext cx="8229600" cy="2764904"/>
          </a:xfrm>
        </p:spPr>
        <p:txBody>
          <a:bodyPr>
            <a:normAutofit/>
          </a:bodyPr>
          <a:lstStyle/>
          <a:p>
            <a:r>
              <a:rPr lang="ja-JP" altLang="en-US" dirty="0" smtClean="0"/>
              <a:t>紀元</a:t>
            </a:r>
            <a:r>
              <a:rPr lang="en-US" altLang="ja-JP" dirty="0"/>
              <a:t>7</a:t>
            </a:r>
            <a:r>
              <a:rPr lang="ja-JP" altLang="en-US" dirty="0"/>
              <a:t>世紀に中国に伝来し、回族、ウイグル族、カザフ族など主に少数民族の間で信仰されて</a:t>
            </a:r>
            <a:r>
              <a:rPr lang="ja-JP" altLang="en-US" dirty="0" smtClean="0"/>
              <a:t>いる。</a:t>
            </a:r>
            <a:endParaRPr lang="en-US" altLang="ja-JP" dirty="0" smtClean="0"/>
          </a:p>
          <a:p>
            <a:r>
              <a:rPr lang="ja-JP" altLang="en-US" dirty="0" smtClean="0"/>
              <a:t>信仰者数</a:t>
            </a:r>
            <a:r>
              <a:rPr lang="ja-JP" altLang="en-US" dirty="0"/>
              <a:t>は</a:t>
            </a:r>
            <a:r>
              <a:rPr lang="en-US" altLang="ja-JP" dirty="0"/>
              <a:t>1,800</a:t>
            </a:r>
            <a:r>
              <a:rPr lang="ja-JP" altLang="en-US" dirty="0"/>
              <a:t>万人、イスラム教を職業とする宗教家は</a:t>
            </a:r>
            <a:r>
              <a:rPr lang="en-US" altLang="ja-JP" dirty="0"/>
              <a:t>4</a:t>
            </a:r>
            <a:r>
              <a:rPr lang="ja-JP" altLang="en-US" dirty="0"/>
              <a:t>万人である</a:t>
            </a:r>
            <a:r>
              <a:rPr lang="ja-JP" altLang="en-US" dirty="0" smtClean="0"/>
              <a:t>。</a:t>
            </a:r>
            <a:endParaRPr kumimoji="1" lang="ja-JP" altLang="en-US" dirty="0"/>
          </a:p>
        </p:txBody>
      </p:sp>
      <p:pic>
        <p:nvPicPr>
          <p:cNvPr id="2050" name="Picture 2" descr="C:\Users\kirby\Desktop\未命名.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293096"/>
            <a:ext cx="3672408" cy="238862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kirby\Desktop\未命名.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293096"/>
            <a:ext cx="383857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89319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D:\backup\2014 9月以前的備份  之後此電腦的備份不再細分資料夾  只按日期\生活\生活照\2013\2013 5 6\中国旅行\0513 抵達0514 胡同 牛街禮拜堂\60 遠道而來的大叔們 - コピー.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8290" y="3633566"/>
            <a:ext cx="4295365" cy="32244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backup\2014 9月以前的備份  之後此電腦的備份不再細分資料夾  只按日期\生活\生活照\2013\2013 5 6\中国旅行\0513 抵達0514 胡同 牛街禮拜堂\68 阿姨們在外面等 聽到說要照相大家排排坐 - コピー.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0"/>
            <a:ext cx="4296138" cy="322443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backup\2014 9月以前的備份  之後此電腦的備份不再細分資料夾  只按日期\生活\生活照\2013\2013 5 6\中国旅行\0513 抵達0514 胡同 牛街禮拜堂\56 - コピー.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96" y="0"/>
            <a:ext cx="4367510" cy="3278001"/>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D:\backup\2014 9月以前的備份  之後此電腦的備份不再細分資料夾  只按日期\生活\生活照\2013\2013 5 6\中国旅行\0513 抵達0514 胡同 牛街禮拜堂\65 - コピー.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69" y="3356992"/>
            <a:ext cx="2627654" cy="3501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036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キリスト教</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r>
              <a:rPr lang="ja-JP" altLang="en-US" dirty="0" smtClean="0"/>
              <a:t>中国</a:t>
            </a:r>
            <a:r>
              <a:rPr lang="ja-JP" altLang="en-US" dirty="0"/>
              <a:t>では、キリスト教には</a:t>
            </a:r>
            <a:r>
              <a:rPr lang="en-US" altLang="ja-JP" dirty="0"/>
              <a:t>2</a:t>
            </a:r>
            <a:r>
              <a:rPr lang="ja-JP" altLang="en-US" dirty="0" err="1"/>
              <a:t>つの</a:t>
            </a:r>
            <a:r>
              <a:rPr lang="ja-JP" altLang="en-US" dirty="0"/>
              <a:t>教派があり、</a:t>
            </a:r>
            <a:r>
              <a:rPr lang="en-US" altLang="ja-JP" dirty="0"/>
              <a:t>1</a:t>
            </a:r>
            <a:r>
              <a:rPr lang="ja-JP" altLang="en-US" dirty="0" err="1"/>
              <a:t>つを</a:t>
            </a:r>
            <a:r>
              <a:rPr lang="ja-JP" altLang="en-US" dirty="0"/>
              <a:t>天主教（カトリック）、もう</a:t>
            </a:r>
            <a:r>
              <a:rPr lang="en-US" altLang="ja-JP" dirty="0"/>
              <a:t>1</a:t>
            </a:r>
            <a:r>
              <a:rPr lang="ja-JP" altLang="en-US" dirty="0" err="1"/>
              <a:t>つを</a:t>
            </a:r>
            <a:r>
              <a:rPr lang="ja-JP" altLang="en-US" dirty="0"/>
              <a:t>基督教や耶蘇教（プロテスタント）と呼んでいる</a:t>
            </a:r>
            <a:r>
              <a:rPr lang="ja-JP" altLang="en-US" dirty="0" smtClean="0"/>
              <a:t>。</a:t>
            </a:r>
            <a:endParaRPr lang="ja-JP" altLang="en-US" dirty="0"/>
          </a:p>
          <a:p>
            <a:r>
              <a:rPr lang="ja-JP" altLang="en-US" dirty="0"/>
              <a:t>カトリックは、新中国成立後、欧米から</a:t>
            </a:r>
            <a:r>
              <a:rPr lang="ja-JP" altLang="en-US" dirty="0" smtClean="0"/>
              <a:t>の自立</a:t>
            </a:r>
            <a:r>
              <a:rPr lang="ja-JP" altLang="en-US" dirty="0"/>
              <a:t>が課題となり、</a:t>
            </a:r>
            <a:r>
              <a:rPr lang="en-US" altLang="ja-JP" dirty="0"/>
              <a:t>1958</a:t>
            </a:r>
            <a:r>
              <a:rPr lang="ja-JP" altLang="en-US" dirty="0"/>
              <a:t>年からはローマ法王だけに認められている主教ら聖職者任命も独自に行っている。信徒は</a:t>
            </a:r>
            <a:r>
              <a:rPr lang="en-US" altLang="ja-JP" dirty="0"/>
              <a:t>350</a:t>
            </a:r>
            <a:r>
              <a:rPr lang="ja-JP" altLang="en-US" dirty="0"/>
              <a:t>万人である</a:t>
            </a:r>
            <a:r>
              <a:rPr lang="ja-JP" altLang="en-US" dirty="0" smtClean="0"/>
              <a:t>。</a:t>
            </a:r>
            <a:endParaRPr lang="ja-JP" altLang="en-US" dirty="0"/>
          </a:p>
          <a:p>
            <a:r>
              <a:rPr lang="ja-JP" altLang="en-US" dirty="0"/>
              <a:t>プロテスタントは、</a:t>
            </a:r>
            <a:r>
              <a:rPr lang="en-US" altLang="ja-JP" dirty="0"/>
              <a:t>1954</a:t>
            </a:r>
            <a:r>
              <a:rPr lang="ja-JP" altLang="en-US" dirty="0"/>
              <a:t>年、外国人神父依存から脱却して「自治、自養、自伝」を目的とする「三自愛国運動委員会」を設立した。信徒は</a:t>
            </a:r>
            <a:r>
              <a:rPr lang="en-US" altLang="ja-JP" dirty="0"/>
              <a:t>700</a:t>
            </a:r>
            <a:r>
              <a:rPr lang="ja-JP" altLang="en-US" dirty="0"/>
              <a:t>万人である。 </a:t>
            </a:r>
            <a:endParaRPr kumimoji="1" lang="ja-JP" altLang="en-US" dirty="0"/>
          </a:p>
        </p:txBody>
      </p:sp>
    </p:spTree>
    <p:extLst>
      <p:ext uri="{BB962C8B-B14F-4D97-AF65-F5344CB8AC3E}">
        <p14:creationId xmlns:p14="http://schemas.microsoft.com/office/powerpoint/2010/main" val="41576832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中国の</a:t>
            </a:r>
            <a:r>
              <a:rPr lang="ja-JP" altLang="en-US" dirty="0" smtClean="0"/>
              <a:t>宗教─課題</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漢民族でない「少数」民族</a:t>
            </a:r>
            <a:r>
              <a:rPr lang="ja-JP" altLang="en-US" dirty="0"/>
              <a:t>が中国全体の信徒の大半を占めており、その人口は</a:t>
            </a:r>
            <a:r>
              <a:rPr lang="en-US" altLang="ja-JP" dirty="0"/>
              <a:t>1</a:t>
            </a:r>
            <a:r>
              <a:rPr lang="ja-JP" altLang="en-US" dirty="0"/>
              <a:t>億人、居住地域の面積は全国の半分を占めている</a:t>
            </a:r>
            <a:r>
              <a:rPr lang="ja-JP" altLang="en-US" dirty="0" smtClean="0"/>
              <a:t>。その</a:t>
            </a:r>
            <a:r>
              <a:rPr lang="ja-JP" altLang="en-US" dirty="0"/>
              <a:t>主な信仰宗教は、仏教（朝鮮族）、ラマ教（チベット族、モンゴル族）、南仏教（タイ族）、道教（ヤオ族）、キリスト教（苗族、朝鮮族）、回教（回族、ウイグル族、カザフ族）、シャーマン（満州族、ホチョ族）である。</a:t>
            </a:r>
            <a:endParaRPr kumimoji="1" lang="ja-JP" altLang="en-US" dirty="0"/>
          </a:p>
        </p:txBody>
      </p:sp>
    </p:spTree>
    <p:extLst>
      <p:ext uri="{BB962C8B-B14F-4D97-AF65-F5344CB8AC3E}">
        <p14:creationId xmlns:p14="http://schemas.microsoft.com/office/powerpoint/2010/main" val="2008186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中国の宗教─課題</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人数的に漢民族が多いが、少数民族は宗教により絡み合いが強い。</a:t>
            </a:r>
            <a:endParaRPr lang="en-US" altLang="ja-JP" dirty="0"/>
          </a:p>
          <a:p>
            <a:r>
              <a:rPr lang="ja-JP" altLang="en-US" dirty="0" smtClean="0"/>
              <a:t>近年</a:t>
            </a:r>
            <a:r>
              <a:rPr lang="ja-JP" altLang="en-US" dirty="0"/>
              <a:t>、中国の民族独立運動が活発になる原因の</a:t>
            </a:r>
            <a:r>
              <a:rPr lang="en-US" altLang="ja-JP" dirty="0"/>
              <a:t>1</a:t>
            </a:r>
            <a:r>
              <a:rPr lang="ja-JP" altLang="en-US" dirty="0" err="1"/>
              <a:t>つは</a:t>
            </a:r>
            <a:r>
              <a:rPr lang="ja-JP" altLang="en-US" dirty="0"/>
              <a:t>宗教と関わっているところにあるといえよう。 </a:t>
            </a:r>
            <a:endParaRPr lang="en-US" altLang="ja-JP" dirty="0" smtClean="0"/>
          </a:p>
          <a:p>
            <a:r>
              <a:rPr kumimoji="1" lang="ja-JP" altLang="en-US" dirty="0" smtClean="0"/>
              <a:t>経済発展とともに、政治民主化や信仰自由の声はこれからも高まっていく。それらに対する共産党政権の受容力は問われる。</a:t>
            </a:r>
            <a:endParaRPr kumimoji="1" lang="ja-JP" altLang="en-US" dirty="0"/>
          </a:p>
        </p:txBody>
      </p:sp>
    </p:spTree>
    <p:extLst>
      <p:ext uri="{BB962C8B-B14F-4D97-AF65-F5344CB8AC3E}">
        <p14:creationId xmlns:p14="http://schemas.microsoft.com/office/powerpoint/2010/main" val="15542822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2574032"/>
            <a:ext cx="8229600" cy="1143000"/>
          </a:xfrm>
        </p:spPr>
        <p:txBody>
          <a:bodyPr/>
          <a:lstStyle/>
          <a:p>
            <a:r>
              <a:rPr lang="ja-JP" altLang="en-US" dirty="0" smtClean="0"/>
              <a:t>海外へ出よう</a:t>
            </a:r>
            <a:endParaRPr lang="zh-TW" altLang="en-US" dirty="0"/>
          </a:p>
        </p:txBody>
      </p:sp>
      <p:pic>
        <p:nvPicPr>
          <p:cNvPr id="3080" name="Picture 8" descr="D:\定期備份\生活\生活照\2005 2006\2005 5 6\德國行(0509 to 0531)\g3 pic0517 to 0523(17波昂 18柯隆 19法蘭克福 20烏兹堡 21紐倫堡 斑堡 23慕尼黑)\38 街頭藝人 - 複製.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607"/>
            <a:ext cx="2957697" cy="1963717"/>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D:\定期備份\生活\生活照\2005 2006\2005 5 6\德國行(0509 to 0531)\g4 pic0524 to 0527 (慕尼黑 薩爾茲堡 新天鵝堡)\59 - 複製.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0720" y="4869160"/>
            <a:ext cx="2627784" cy="197083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D:\定期備份\生活\生活照\2003 2004\2003 6 7\美國行\18我和老師John Byrd - 複製.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0720" y="13607"/>
            <a:ext cx="2663280" cy="2000708"/>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D:\定期備份\生活\生活照\2003 2004\2003 6 7\美國行\P1010118 - 複製.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80" y="4869160"/>
            <a:ext cx="2998471" cy="1995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7500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海外に出るため（１）</a:t>
            </a:r>
            <a:endParaRPr kumimoji="1" lang="ja-JP" altLang="en-US" dirty="0"/>
          </a:p>
        </p:txBody>
      </p:sp>
      <p:sp>
        <p:nvSpPr>
          <p:cNvPr id="3" name="コンテンツ プレースホルダー 2"/>
          <p:cNvSpPr>
            <a:spLocks noGrp="1"/>
          </p:cNvSpPr>
          <p:nvPr>
            <p:ph idx="1"/>
          </p:nvPr>
        </p:nvSpPr>
        <p:spPr>
          <a:xfrm>
            <a:off x="457200" y="1600201"/>
            <a:ext cx="8229600" cy="1324744"/>
          </a:xfrm>
        </p:spPr>
        <p:txBody>
          <a:bodyPr/>
          <a:lstStyle/>
          <a:p>
            <a:r>
              <a:rPr kumimoji="1" lang="ja-JP" altLang="en-US" dirty="0" smtClean="0"/>
              <a:t>海外布教、外国人との結婚、外国語で生活する</a:t>
            </a:r>
            <a:r>
              <a:rPr kumimoji="1" lang="en-US" altLang="ja-JP" dirty="0" smtClean="0"/>
              <a:t>…</a:t>
            </a:r>
            <a:endParaRPr kumimoji="1" lang="ja-JP" altLang="en-US" dirty="0"/>
          </a:p>
        </p:txBody>
      </p:sp>
      <p:pic>
        <p:nvPicPr>
          <p:cNvPr id="2050" name="Picture 2" descr="C:\Users\Kuang Yu\Desktop\無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4005064"/>
            <a:ext cx="36576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Kuang Yu\Desktop\無題.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3090664"/>
            <a:ext cx="27432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Kuang Yu\Desktop\無題.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3083362"/>
            <a:ext cx="20193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5118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海外に出る</a:t>
            </a:r>
            <a:r>
              <a:rPr lang="ja-JP" altLang="en-US" dirty="0" smtClean="0"/>
              <a:t>ため（２）</a:t>
            </a:r>
            <a:endParaRPr kumimoji="1" lang="ja-JP" altLang="en-US" dirty="0"/>
          </a:p>
        </p:txBody>
      </p:sp>
      <p:pic>
        <p:nvPicPr>
          <p:cNvPr id="3076" name="Picture 4" descr="C:\Users\Kuang Yu\Desktop\無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485391"/>
            <a:ext cx="3629662" cy="522386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Kuang Yu\Desktop\無題.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0295" y="2060847"/>
            <a:ext cx="1905000" cy="290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1869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海外に出る</a:t>
            </a:r>
            <a:r>
              <a:rPr lang="ja-JP" altLang="en-US" dirty="0" smtClean="0"/>
              <a:t>ため（３）</a:t>
            </a:r>
            <a:endParaRPr kumimoji="1" lang="ja-JP" altLang="en-US" dirty="0"/>
          </a:p>
        </p:txBody>
      </p:sp>
      <p:sp>
        <p:nvSpPr>
          <p:cNvPr id="3" name="コンテンツ プレースホルダー 2"/>
          <p:cNvSpPr>
            <a:spLocks noGrp="1"/>
          </p:cNvSpPr>
          <p:nvPr>
            <p:ph idx="1"/>
          </p:nvPr>
        </p:nvSpPr>
        <p:spPr>
          <a:xfrm>
            <a:off x="1966020" y="2027981"/>
            <a:ext cx="6998468" cy="4065315"/>
          </a:xfrm>
        </p:spPr>
        <p:txBody>
          <a:bodyPr/>
          <a:lstStyle/>
          <a:p>
            <a:pPr marL="0" indent="0">
              <a:buNone/>
            </a:pPr>
            <a:r>
              <a:rPr kumimoji="1" lang="ja-JP" altLang="en-US" dirty="0" smtClean="0"/>
              <a:t>遠藤：</a:t>
            </a:r>
            <a:endParaRPr kumimoji="1" lang="en-US" altLang="ja-JP" dirty="0" smtClean="0"/>
          </a:p>
          <a:p>
            <a:pPr marL="0" indent="0">
              <a:buNone/>
            </a:pPr>
            <a:r>
              <a:rPr kumimoji="1" lang="ja-JP" altLang="en-US" dirty="0" smtClean="0"/>
              <a:t>まず文化への理解を持とうとすること</a:t>
            </a:r>
            <a:endParaRPr lang="en-US" altLang="ja-JP" dirty="0" smtClean="0"/>
          </a:p>
          <a:p>
            <a:pPr marL="0" indent="0">
              <a:buNone/>
            </a:pPr>
            <a:r>
              <a:rPr kumimoji="1" lang="zh-TW" altLang="en-US" dirty="0" smtClean="0"/>
              <a:t>→</a:t>
            </a:r>
            <a:r>
              <a:rPr kumimoji="1" lang="ja-JP" altLang="en-US" dirty="0" smtClean="0"/>
              <a:t>グローバルマインドが第一。</a:t>
            </a:r>
            <a:endParaRPr kumimoji="1" lang="en-US" altLang="ja-JP" dirty="0" smtClean="0"/>
          </a:p>
          <a:p>
            <a:pPr marL="0" indent="0">
              <a:buNone/>
            </a:pPr>
            <a:r>
              <a:rPr kumimoji="1" lang="ja-JP" altLang="en-US" dirty="0" smtClean="0"/>
              <a:t>語学は上手いに越したことはないが上手くなくてもいい。何を考えている意思が伝わればいい。相手は表情を見ながら耳を傾けてくれる。</a:t>
            </a:r>
            <a:endParaRPr kumimoji="1" lang="en-US" altLang="ja-JP" dirty="0" smtClean="0"/>
          </a:p>
          <a:p>
            <a:pPr marL="0" indent="0">
              <a:buNone/>
            </a:pPr>
            <a:endParaRPr kumimoji="1" lang="en-US" altLang="ja-JP" dirty="0" smtClean="0"/>
          </a:p>
        </p:txBody>
      </p:sp>
      <p:pic>
        <p:nvPicPr>
          <p:cNvPr id="4" name="Picture 2" descr="C:\Users\Kuang Yu\Desktop\無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412776"/>
            <a:ext cx="171450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23643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海外に出る</a:t>
            </a:r>
            <a:r>
              <a:rPr lang="ja-JP" altLang="en-US" dirty="0" smtClean="0"/>
              <a:t>ため（４）</a:t>
            </a:r>
            <a:endParaRPr kumimoji="1" lang="ja-JP" altLang="en-US" dirty="0"/>
          </a:p>
        </p:txBody>
      </p:sp>
      <p:sp>
        <p:nvSpPr>
          <p:cNvPr id="3" name="コンテンツ プレースホルダー 2"/>
          <p:cNvSpPr>
            <a:spLocks noGrp="1"/>
          </p:cNvSpPr>
          <p:nvPr>
            <p:ph idx="1"/>
          </p:nvPr>
        </p:nvSpPr>
        <p:spPr>
          <a:xfrm>
            <a:off x="457200" y="1600201"/>
            <a:ext cx="8229600" cy="1972816"/>
          </a:xfrm>
        </p:spPr>
        <p:txBody>
          <a:bodyPr/>
          <a:lstStyle/>
          <a:p>
            <a:pPr marL="0" indent="0">
              <a:buNone/>
            </a:pPr>
            <a:r>
              <a:rPr kumimoji="1" lang="ja-JP" altLang="en-US" dirty="0" smtClean="0"/>
              <a:t>尊敬され信頼される人間であることが必要。</a:t>
            </a:r>
            <a:endParaRPr kumimoji="1" lang="en-US" altLang="ja-JP" dirty="0" smtClean="0"/>
          </a:p>
          <a:p>
            <a:r>
              <a:rPr lang="ja-JP" altLang="en-US" dirty="0" smtClean="0"/>
              <a:t>英語がペラペラでも日本人の良さがなければ尊敬されない。</a:t>
            </a:r>
            <a:endParaRPr lang="en-US" altLang="ja-JP" dirty="0" smtClean="0"/>
          </a:p>
        </p:txBody>
      </p:sp>
      <p:pic>
        <p:nvPicPr>
          <p:cNvPr id="7170" name="Picture 2" descr="クリックすると新しいウィンドウで開きます"/>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3861048"/>
            <a:ext cx="2664296" cy="2664297"/>
          </a:xfrm>
          <a:prstGeom prst="rect">
            <a:avLst/>
          </a:prstGeom>
          <a:noFill/>
          <a:extLst>
            <a:ext uri="{909E8E84-426E-40DD-AFC4-6F175D3DCCD1}">
              <a14:hiddenFill xmlns:a14="http://schemas.microsoft.com/office/drawing/2010/main">
                <a:solidFill>
                  <a:srgbClr val="FFFFFF"/>
                </a:solidFill>
              </a14:hiddenFill>
            </a:ext>
          </a:extLst>
        </p:spPr>
      </p:pic>
      <p:sp>
        <p:nvSpPr>
          <p:cNvPr id="5" name="コンテンツ プレースホルダー 2"/>
          <p:cNvSpPr txBox="1">
            <a:spLocks/>
          </p:cNvSpPr>
          <p:nvPr/>
        </p:nvSpPr>
        <p:spPr>
          <a:xfrm>
            <a:off x="385614" y="3573016"/>
            <a:ext cx="5698554" cy="3024336"/>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sz="2400" dirty="0" smtClean="0"/>
              <a:t>「国際」とは複数の国家に関係しているという意味である。しかし、日本は海に囲まれて、歴史を振り返ってみれば、「国際」という概念は日常生活の中で必要ではなかった。</a:t>
            </a:r>
            <a:endParaRPr lang="en-US" altLang="ja-JP" sz="2400" dirty="0" smtClean="0"/>
          </a:p>
          <a:p>
            <a:pPr marL="0" indent="0">
              <a:buFont typeface="Arial" panose="020B0604020202020204" pitchFamily="34" charset="0"/>
              <a:buNone/>
            </a:pPr>
            <a:r>
              <a:rPr lang="ja-JP" altLang="en-US" sz="2400" dirty="0" smtClean="0"/>
              <a:t>外国人と付き合うとき、遠藤は「</a:t>
            </a:r>
            <a:r>
              <a:rPr lang="ja-JP" altLang="en-US" sz="2400" dirty="0" smtClean="0">
                <a:solidFill>
                  <a:srgbClr val="FF0000"/>
                </a:solidFill>
              </a:rPr>
              <a:t>日本の美点を忘れてはいけない。そして、美点の裏返しである弱点を克服していかなければならない。</a:t>
            </a:r>
            <a:r>
              <a:rPr lang="ja-JP" altLang="en-US" sz="2400" dirty="0" smtClean="0"/>
              <a:t>」と言っている。</a:t>
            </a:r>
            <a:endParaRPr lang="ja-JP" altLang="en-US" sz="2400" dirty="0"/>
          </a:p>
        </p:txBody>
      </p:sp>
    </p:spTree>
    <p:extLst>
      <p:ext uri="{BB962C8B-B14F-4D97-AF65-F5344CB8AC3E}">
        <p14:creationId xmlns:p14="http://schemas.microsoft.com/office/powerpoint/2010/main" val="23635440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海外に出る</a:t>
            </a:r>
            <a:r>
              <a:rPr lang="ja-JP" altLang="en-US" dirty="0" smtClean="0"/>
              <a:t>ため（５）</a:t>
            </a:r>
            <a:endParaRPr kumimoji="1" lang="ja-JP" altLang="en-US" dirty="0"/>
          </a:p>
        </p:txBody>
      </p:sp>
      <p:sp>
        <p:nvSpPr>
          <p:cNvPr id="3" name="コンテンツ プレースホルダー 2"/>
          <p:cNvSpPr>
            <a:spLocks noGrp="1"/>
          </p:cNvSpPr>
          <p:nvPr>
            <p:ph idx="1"/>
          </p:nvPr>
        </p:nvSpPr>
        <p:spPr>
          <a:xfrm>
            <a:off x="467544" y="1600200"/>
            <a:ext cx="8229600" cy="5141168"/>
          </a:xfrm>
        </p:spPr>
        <p:txBody>
          <a:bodyPr>
            <a:normAutofit/>
          </a:bodyPr>
          <a:lstStyle/>
          <a:p>
            <a:pPr marL="0" indent="0">
              <a:buNone/>
            </a:pPr>
            <a:r>
              <a:rPr kumimoji="1" lang="ja-JP" altLang="en-US" sz="2400" dirty="0" smtClean="0"/>
              <a:t>遠藤：</a:t>
            </a:r>
            <a:endParaRPr kumimoji="1" lang="en-US" altLang="ja-JP" sz="2400" dirty="0" smtClean="0"/>
          </a:p>
          <a:p>
            <a:pPr marL="0" indent="0">
              <a:buNone/>
            </a:pPr>
            <a:r>
              <a:rPr kumimoji="1" lang="ja-JP" altLang="en-US" sz="2400" dirty="0" smtClean="0"/>
              <a:t>「日本人は勝ち負けよりも正しさや潔さをよしとし、個よりも集団の和を重んじる。」</a:t>
            </a:r>
            <a:endParaRPr kumimoji="1" lang="en-US" altLang="ja-JP" sz="2400" dirty="0" smtClean="0"/>
          </a:p>
          <a:p>
            <a:pPr marL="0" indent="0">
              <a:buNone/>
            </a:pPr>
            <a:endParaRPr lang="en-US" altLang="ja-JP" sz="2400" dirty="0" smtClean="0"/>
          </a:p>
          <a:p>
            <a:pPr marL="0" indent="0">
              <a:buNone/>
            </a:pPr>
            <a:endParaRPr lang="en-US" altLang="ja-JP" sz="2400" dirty="0"/>
          </a:p>
          <a:p>
            <a:pPr marL="0" indent="0">
              <a:buNone/>
            </a:pPr>
            <a:endParaRPr lang="en-US" altLang="ja-JP" sz="2400" dirty="0" smtClean="0"/>
          </a:p>
          <a:p>
            <a:pPr marL="0" indent="0">
              <a:buNone/>
            </a:pPr>
            <a:endParaRPr lang="en-US" altLang="ja-JP" sz="2400" dirty="0"/>
          </a:p>
          <a:p>
            <a:pPr marL="0" indent="0">
              <a:buNone/>
            </a:pPr>
            <a:endParaRPr lang="en-US" altLang="ja-JP" sz="2400" dirty="0" smtClean="0"/>
          </a:p>
          <a:p>
            <a:pPr marL="0" indent="0">
              <a:buNone/>
            </a:pPr>
            <a:endParaRPr lang="en-US" altLang="ja-JP" sz="2400" dirty="0" smtClean="0"/>
          </a:p>
          <a:p>
            <a:pPr marL="0" indent="0">
              <a:buNone/>
            </a:pPr>
            <a:endParaRPr lang="en-US" altLang="ja-JP" sz="2400" dirty="0"/>
          </a:p>
          <a:p>
            <a:pPr marL="0" indent="0">
              <a:buNone/>
            </a:pPr>
            <a:r>
              <a:rPr lang="ja-JP" altLang="en-US" sz="2400" dirty="0" smtClean="0"/>
              <a:t>しかし、「</a:t>
            </a:r>
            <a:r>
              <a:rPr lang="ja-JP" altLang="en-US" sz="2400" dirty="0"/>
              <a:t>遠慮が過ぎて自己主張をためらう。</a:t>
            </a:r>
            <a:r>
              <a:rPr lang="ja-JP" altLang="en-US" sz="2400" dirty="0" smtClean="0"/>
              <a:t>これではグローバル社会では勝てない。」</a:t>
            </a:r>
            <a:endParaRPr kumimoji="1" lang="ja-JP" altLang="en-US" sz="2400" dirty="0"/>
          </a:p>
        </p:txBody>
      </p:sp>
      <p:pic>
        <p:nvPicPr>
          <p:cNvPr id="5122" name="Picture 2" descr="クリックすると新しいウィンドウで開きます"/>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223760"/>
            <a:ext cx="3927533" cy="250949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クリックすると新しいウィンドウで開きます"/>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0859" y="3284984"/>
            <a:ext cx="305752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18228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逞しい国際人になる要件</a:t>
            </a:r>
            <a:r>
              <a:rPr lang="ja-JP" altLang="en-US" dirty="0" smtClean="0"/>
              <a:t>（</a:t>
            </a:r>
            <a:r>
              <a:rPr lang="en-US" altLang="ja-JP" dirty="0" smtClean="0"/>
              <a:t>1</a:t>
            </a:r>
            <a:r>
              <a:rPr lang="ja-JP" altLang="en-US" dirty="0" smtClean="0"/>
              <a:t>）</a:t>
            </a:r>
            <a:endParaRPr kumimoji="1" lang="ja-JP" altLang="en-US" dirty="0"/>
          </a:p>
        </p:txBody>
      </p:sp>
      <p:sp>
        <p:nvSpPr>
          <p:cNvPr id="3" name="コンテンツ プレースホルダー 2"/>
          <p:cNvSpPr>
            <a:spLocks noGrp="1"/>
          </p:cNvSpPr>
          <p:nvPr>
            <p:ph idx="1"/>
          </p:nvPr>
        </p:nvSpPr>
        <p:spPr>
          <a:xfrm>
            <a:off x="590872" y="2420888"/>
            <a:ext cx="8229600" cy="4032448"/>
          </a:xfrm>
        </p:spPr>
        <p:txBody>
          <a:bodyPr/>
          <a:lstStyle/>
          <a:p>
            <a:pPr marL="0" indent="0" algn="ctr">
              <a:buNone/>
            </a:pPr>
            <a:r>
              <a:rPr kumimoji="1" lang="ja-JP" altLang="en-US" b="1" dirty="0" smtClean="0"/>
              <a:t>　　　日本を意識しすぎず　もっとオープンに</a:t>
            </a:r>
            <a:endParaRPr lang="en-US" altLang="ja-JP" b="1" dirty="0" smtClean="0"/>
          </a:p>
          <a:p>
            <a:pPr marL="0" indent="0" algn="ctr">
              <a:buNone/>
            </a:pPr>
            <a:endParaRPr lang="en-US" altLang="ja-JP" b="1" dirty="0" smtClean="0"/>
          </a:p>
          <a:p>
            <a:r>
              <a:rPr kumimoji="1" lang="ja-JP" altLang="en-US" sz="2800" dirty="0" smtClean="0"/>
              <a:t>日本人としての過剰な責任感に囚われない。</a:t>
            </a:r>
            <a:endParaRPr kumimoji="1" lang="en-US" altLang="ja-JP" sz="2800" dirty="0" smtClean="0"/>
          </a:p>
          <a:p>
            <a:r>
              <a:rPr lang="ja-JP" altLang="en-US" sz="2800" dirty="0" smtClean="0"/>
              <a:t>真面目なのはいいが、真面目すぎると問題になる。一生懸命よりも、最善を尽くす。</a:t>
            </a:r>
            <a:endParaRPr lang="en-US" altLang="ja-JP" sz="2800" dirty="0" smtClean="0"/>
          </a:p>
          <a:p>
            <a:r>
              <a:rPr lang="ja-JP" altLang="en-US" sz="2800" dirty="0" smtClean="0"/>
              <a:t>「</a:t>
            </a:r>
            <a:r>
              <a:rPr lang="ja-JP" altLang="en-US" sz="2800" dirty="0"/>
              <a:t>空気を読む」より、自分の主張を明確に言い出す</a:t>
            </a:r>
            <a:r>
              <a:rPr lang="ja-JP" altLang="en-US" sz="2800" dirty="0" smtClean="0"/>
              <a:t>。</a:t>
            </a:r>
            <a:endParaRPr lang="en-US" altLang="ja-JP" sz="2800" dirty="0" smtClean="0"/>
          </a:p>
          <a:p>
            <a:pPr marL="0" indent="0">
              <a:buNone/>
            </a:pPr>
            <a:endParaRPr kumimoji="1" lang="en-US" altLang="ja-JP" sz="2400" dirty="0"/>
          </a:p>
        </p:txBody>
      </p:sp>
      <p:pic>
        <p:nvPicPr>
          <p:cNvPr id="4" name="Picture 2" descr="C:\Users\Kuang Yu\Desktop\無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88" y="1765176"/>
            <a:ext cx="171450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574539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逞しい国際人になる要件</a:t>
            </a:r>
            <a:r>
              <a:rPr lang="ja-JP" altLang="en-US" dirty="0" smtClean="0"/>
              <a:t>（</a:t>
            </a:r>
            <a:r>
              <a:rPr lang="en-US" altLang="ja-JP" dirty="0"/>
              <a:t>2</a:t>
            </a:r>
            <a:r>
              <a:rPr lang="ja-JP" altLang="en-US" dirty="0" smtClean="0"/>
              <a:t>）</a:t>
            </a:r>
            <a:endParaRPr kumimoji="1" lang="ja-JP" altLang="en-US" dirty="0"/>
          </a:p>
        </p:txBody>
      </p:sp>
      <p:sp>
        <p:nvSpPr>
          <p:cNvPr id="3" name="コンテンツ プレースホルダー 2"/>
          <p:cNvSpPr>
            <a:spLocks noGrp="1"/>
          </p:cNvSpPr>
          <p:nvPr>
            <p:ph idx="1"/>
          </p:nvPr>
        </p:nvSpPr>
        <p:spPr>
          <a:xfrm>
            <a:off x="457200" y="1772816"/>
            <a:ext cx="8229600" cy="4968552"/>
          </a:xfrm>
        </p:spPr>
        <p:txBody>
          <a:bodyPr>
            <a:normAutofit/>
          </a:bodyPr>
          <a:lstStyle/>
          <a:p>
            <a:pPr marL="0" indent="0" algn="ctr">
              <a:buNone/>
            </a:pPr>
            <a:r>
              <a:rPr lang="ja-JP" altLang="en-US" b="1" dirty="0" smtClean="0"/>
              <a:t>日本の良さを忘れない</a:t>
            </a:r>
            <a:endParaRPr lang="en-US" altLang="ja-JP" b="1" dirty="0" smtClean="0"/>
          </a:p>
          <a:p>
            <a:pPr marL="0" indent="0" algn="ctr">
              <a:buNone/>
            </a:pPr>
            <a:endParaRPr lang="en-US" altLang="ja-JP" b="1" dirty="0" smtClean="0"/>
          </a:p>
          <a:p>
            <a:r>
              <a:rPr lang="ja-JP" altLang="en-US" sz="2800" dirty="0" smtClean="0"/>
              <a:t>日本人の利他精神、みんな</a:t>
            </a:r>
            <a:r>
              <a:rPr lang="ja-JP" altLang="en-US" sz="2800" dirty="0"/>
              <a:t>を思う和の精神</a:t>
            </a:r>
            <a:r>
              <a:rPr lang="ja-JP" altLang="en-US" sz="2800" dirty="0" smtClean="0"/>
              <a:t>、誠実、正直、信頼、神経</a:t>
            </a:r>
            <a:r>
              <a:rPr lang="ja-JP" altLang="en-US" sz="2800" dirty="0"/>
              <a:t>の細かさ</a:t>
            </a:r>
            <a:r>
              <a:rPr lang="ja-JP" altLang="en-US" sz="2800" dirty="0" smtClean="0"/>
              <a:t>、完壁</a:t>
            </a:r>
            <a:r>
              <a:rPr lang="ja-JP" altLang="en-US" sz="2800" dirty="0"/>
              <a:t>主義</a:t>
            </a:r>
            <a:r>
              <a:rPr lang="ja-JP" altLang="en-US" sz="2800" dirty="0" smtClean="0"/>
              <a:t>などは美点である。</a:t>
            </a:r>
            <a:endParaRPr lang="en-US" altLang="ja-JP" sz="2800" dirty="0" smtClean="0"/>
          </a:p>
          <a:p>
            <a:r>
              <a:rPr lang="ja-JP" altLang="en-US" sz="2800" dirty="0" smtClean="0"/>
              <a:t>一方</a:t>
            </a:r>
            <a:r>
              <a:rPr lang="ja-JP" altLang="en-US" sz="2800" dirty="0"/>
              <a:t>では</a:t>
            </a:r>
            <a:r>
              <a:rPr lang="ja-JP" altLang="en-US" sz="2800" dirty="0" smtClean="0"/>
              <a:t>、他者に対する遠慮のあまり自分ののりを超えようとしない。結果として「絆」だけに満足することになる。</a:t>
            </a:r>
            <a:endParaRPr lang="en-US" altLang="ja-JP" sz="2800" dirty="0" smtClean="0"/>
          </a:p>
          <a:p>
            <a:r>
              <a:rPr lang="ja-JP" altLang="en-US" sz="2800" dirty="0" smtClean="0"/>
              <a:t>感情、感性を持ちながら、現実に基づいて冷静に物事を判断するも求められるだろう。</a:t>
            </a:r>
            <a:endParaRPr lang="en-US" altLang="ja-JP" sz="2800" dirty="0" smtClean="0"/>
          </a:p>
        </p:txBody>
      </p:sp>
      <p:pic>
        <p:nvPicPr>
          <p:cNvPr id="4" name="Picture 2" descr="C:\Users\Kuang Yu\Desktop\無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484784"/>
            <a:ext cx="171450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03265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逞しい国際人になる要件</a:t>
            </a:r>
            <a:r>
              <a:rPr lang="ja-JP" altLang="en-US" dirty="0" smtClean="0"/>
              <a:t>（</a:t>
            </a:r>
            <a:r>
              <a:rPr lang="en-US" altLang="ja-JP" dirty="0" smtClean="0"/>
              <a:t>3</a:t>
            </a:r>
            <a:r>
              <a:rPr lang="ja-JP" altLang="en-US" dirty="0" smtClean="0"/>
              <a:t>）</a:t>
            </a:r>
            <a:endParaRPr kumimoji="1" lang="ja-JP" altLang="en-US" dirty="0"/>
          </a:p>
        </p:txBody>
      </p:sp>
      <p:sp>
        <p:nvSpPr>
          <p:cNvPr id="3" name="コンテンツ プレースホルダー 2"/>
          <p:cNvSpPr>
            <a:spLocks noGrp="1"/>
          </p:cNvSpPr>
          <p:nvPr>
            <p:ph idx="1"/>
          </p:nvPr>
        </p:nvSpPr>
        <p:spPr>
          <a:xfrm>
            <a:off x="446856" y="3501008"/>
            <a:ext cx="8157592" cy="1080120"/>
          </a:xfrm>
        </p:spPr>
        <p:txBody>
          <a:bodyPr>
            <a:normAutofit/>
          </a:bodyPr>
          <a:lstStyle/>
          <a:p>
            <a:r>
              <a:rPr lang="ja-JP" altLang="en-US" sz="2800" b="1" dirty="0" smtClean="0"/>
              <a:t>皆がいないと動けないところがある。一人一人でいるよりチームとなると強くなる。</a:t>
            </a:r>
            <a:endParaRPr lang="en-US" altLang="ja-JP" sz="2800" b="1" dirty="0" smtClean="0"/>
          </a:p>
        </p:txBody>
      </p:sp>
      <p:pic>
        <p:nvPicPr>
          <p:cNvPr id="8194" name="Picture 2" descr="C:\Users\Kuang Yu\Desktop\無題.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6488" y="4365104"/>
            <a:ext cx="30480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Kuang Yu\Desktop\無題.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1484784"/>
            <a:ext cx="1714500" cy="1447800"/>
          </a:xfrm>
          <a:prstGeom prst="rect">
            <a:avLst/>
          </a:prstGeom>
          <a:noFill/>
          <a:extLst>
            <a:ext uri="{909E8E84-426E-40DD-AFC4-6F175D3DCCD1}">
              <a14:hiddenFill xmlns:a14="http://schemas.microsoft.com/office/drawing/2010/main">
                <a:solidFill>
                  <a:srgbClr val="FFFFFF"/>
                </a:solidFill>
              </a14:hiddenFill>
            </a:ext>
          </a:extLst>
        </p:spPr>
      </p:pic>
      <p:sp>
        <p:nvSpPr>
          <p:cNvPr id="7" name="コンテンツ プレースホルダー 2"/>
          <p:cNvSpPr txBox="1">
            <a:spLocks/>
          </p:cNvSpPr>
          <p:nvPr/>
        </p:nvSpPr>
        <p:spPr>
          <a:xfrm>
            <a:off x="446856" y="4437112"/>
            <a:ext cx="5565304" cy="201622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2800" b="1" dirty="0" smtClean="0"/>
              <a:t>生き生きと、挑戦と創造に挑む「個」が多いほど成長する。</a:t>
            </a:r>
            <a:endParaRPr lang="en-US" altLang="ja-JP" sz="2800" b="1" dirty="0" smtClean="0"/>
          </a:p>
          <a:p>
            <a:r>
              <a:rPr lang="ja-JP" altLang="en-US" sz="2800" b="1" dirty="0" smtClean="0"/>
              <a:t>強い「個」と伝統の「和」を自分の</a:t>
            </a:r>
            <a:endParaRPr lang="en-US" altLang="ja-JP" sz="2800" b="1" dirty="0" smtClean="0"/>
          </a:p>
          <a:p>
            <a:pPr marL="0" indent="0">
              <a:buFont typeface="Arial" panose="020B0604020202020204" pitchFamily="34" charset="0"/>
              <a:buNone/>
            </a:pPr>
            <a:r>
              <a:rPr lang="ja-JP" altLang="en-US" sz="2800" b="1" dirty="0" smtClean="0"/>
              <a:t> 　 中に両立させよう。</a:t>
            </a:r>
            <a:endParaRPr lang="en-US" altLang="ja-JP" sz="2800" b="1" dirty="0" smtClean="0"/>
          </a:p>
        </p:txBody>
      </p:sp>
      <p:sp>
        <p:nvSpPr>
          <p:cNvPr id="8" name="コンテンツ プレースホルダー 2"/>
          <p:cNvSpPr txBox="1">
            <a:spLocks/>
          </p:cNvSpPr>
          <p:nvPr/>
        </p:nvSpPr>
        <p:spPr>
          <a:xfrm>
            <a:off x="1907704" y="1732992"/>
            <a:ext cx="6768752" cy="13359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dirty="0" smtClean="0"/>
              <a:t>「</a:t>
            </a:r>
            <a:r>
              <a:rPr lang="en-US" altLang="zh-TW" b="1" dirty="0" smtClean="0"/>
              <a:t>We</a:t>
            </a:r>
            <a:r>
              <a:rPr lang="ja-JP" altLang="en-US" b="1" dirty="0" smtClean="0"/>
              <a:t>」だけではなく、</a:t>
            </a:r>
            <a:endParaRPr lang="en-US" altLang="ja-JP" b="1" dirty="0" smtClean="0"/>
          </a:p>
          <a:p>
            <a:pPr marL="0" indent="0" algn="ctr">
              <a:buFont typeface="Arial" panose="020B0604020202020204" pitchFamily="34" charset="0"/>
              <a:buNone/>
            </a:pPr>
            <a:r>
              <a:rPr lang="ja-JP" altLang="en-US" b="1" dirty="0" smtClean="0"/>
              <a:t>立派な人間「</a:t>
            </a:r>
            <a:r>
              <a:rPr lang="en-US" altLang="ja-JP" b="1" dirty="0" smtClean="0"/>
              <a:t>I</a:t>
            </a:r>
            <a:r>
              <a:rPr lang="ja-JP" altLang="en-US" b="1" dirty="0" smtClean="0"/>
              <a:t>」になること</a:t>
            </a:r>
            <a:endParaRPr lang="en-US" altLang="ja-JP" b="1" dirty="0" smtClean="0"/>
          </a:p>
        </p:txBody>
      </p:sp>
    </p:spTree>
    <p:extLst>
      <p:ext uri="{BB962C8B-B14F-4D97-AF65-F5344CB8AC3E}">
        <p14:creationId xmlns:p14="http://schemas.microsoft.com/office/powerpoint/2010/main" val="56640598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逞しい国際人になる要件</a:t>
            </a:r>
            <a:r>
              <a:rPr lang="ja-JP" altLang="en-US" dirty="0" smtClean="0"/>
              <a:t>（</a:t>
            </a:r>
            <a:r>
              <a:rPr lang="en-US" altLang="ja-JP" dirty="0" smtClean="0"/>
              <a:t>4</a:t>
            </a:r>
            <a:r>
              <a:rPr lang="ja-JP" altLang="en-US" dirty="0" smtClean="0"/>
              <a:t>）</a:t>
            </a:r>
            <a:endParaRPr kumimoji="1" lang="ja-JP" altLang="en-US" dirty="0"/>
          </a:p>
        </p:txBody>
      </p:sp>
      <p:sp>
        <p:nvSpPr>
          <p:cNvPr id="3" name="コンテンツ プレースホルダー 2"/>
          <p:cNvSpPr>
            <a:spLocks noGrp="1"/>
          </p:cNvSpPr>
          <p:nvPr>
            <p:ph idx="1"/>
          </p:nvPr>
        </p:nvSpPr>
        <p:spPr>
          <a:xfrm>
            <a:off x="2051720" y="2132856"/>
            <a:ext cx="5472608" cy="3301827"/>
          </a:xfrm>
        </p:spPr>
        <p:txBody>
          <a:bodyPr>
            <a:normAutofit lnSpcReduction="10000"/>
          </a:bodyPr>
          <a:lstStyle/>
          <a:p>
            <a:pPr marL="0" indent="0">
              <a:buNone/>
            </a:pPr>
            <a:r>
              <a:rPr lang="ja-JP" altLang="en-US" b="1" dirty="0" smtClean="0"/>
              <a:t>前向け</a:t>
            </a:r>
            <a:r>
              <a:rPr lang="ja-JP" altLang="en-US" b="1" dirty="0" err="1" smtClean="0"/>
              <a:t>な</a:t>
            </a:r>
            <a:r>
              <a:rPr lang="ja-JP" altLang="en-US" b="1" dirty="0" smtClean="0"/>
              <a:t>姿勢。</a:t>
            </a:r>
            <a:endParaRPr lang="en-US" altLang="ja-JP" b="1" dirty="0" smtClean="0"/>
          </a:p>
          <a:p>
            <a:pPr marL="0" indent="0">
              <a:buNone/>
            </a:pPr>
            <a:endParaRPr lang="en-US" altLang="ja-JP" b="1" dirty="0" smtClean="0"/>
          </a:p>
          <a:p>
            <a:pPr marL="0" indent="0">
              <a:buNone/>
            </a:pPr>
            <a:r>
              <a:rPr lang="ja-JP" altLang="en-US" b="1" dirty="0" smtClean="0"/>
              <a:t>もっとリスクに挑戦する。</a:t>
            </a:r>
            <a:endParaRPr lang="en-US" altLang="ja-JP" b="1" dirty="0" smtClean="0"/>
          </a:p>
          <a:p>
            <a:pPr marL="0" indent="0">
              <a:buNone/>
            </a:pPr>
            <a:endParaRPr lang="en-US" altLang="ja-JP" b="1" dirty="0" smtClean="0"/>
          </a:p>
          <a:p>
            <a:pPr marL="0" indent="0">
              <a:buNone/>
            </a:pPr>
            <a:r>
              <a:rPr lang="ja-JP" altLang="en-US" b="1" dirty="0" smtClean="0"/>
              <a:t>不必要に謙虚である</a:t>
            </a:r>
            <a:endParaRPr lang="en-US" altLang="ja-JP" b="1" dirty="0" smtClean="0"/>
          </a:p>
          <a:p>
            <a:pPr marL="0" indent="0">
              <a:buNone/>
            </a:pPr>
            <a:r>
              <a:rPr lang="ja-JP" altLang="en-US" b="1" dirty="0" smtClean="0"/>
              <a:t>必要はない。</a:t>
            </a:r>
            <a:endParaRPr lang="en-US" altLang="ja-JP" b="1" dirty="0" smtClean="0"/>
          </a:p>
        </p:txBody>
      </p:sp>
      <p:pic>
        <p:nvPicPr>
          <p:cNvPr id="4098" name="Picture 2" descr="C:\Users\kirby\Desktop\未命名.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4149080"/>
            <a:ext cx="1714500" cy="25622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Kuang Yu\Desktop\無題.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1484784"/>
            <a:ext cx="171450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77476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参考資料</a:t>
            </a:r>
            <a:endParaRPr kumimoji="1" lang="ja-JP" altLang="en-US" dirty="0"/>
          </a:p>
        </p:txBody>
      </p:sp>
      <p:sp>
        <p:nvSpPr>
          <p:cNvPr id="3" name="コンテンツ プレースホルダー 2"/>
          <p:cNvSpPr>
            <a:spLocks noGrp="1"/>
          </p:cNvSpPr>
          <p:nvPr>
            <p:ph idx="1"/>
          </p:nvPr>
        </p:nvSpPr>
        <p:spPr/>
        <p:txBody>
          <a:bodyPr/>
          <a:lstStyle/>
          <a:p>
            <a:r>
              <a:rPr lang="ja-JP" altLang="en-US" sz="2400" dirty="0" smtClean="0"/>
              <a:t>天理</a:t>
            </a:r>
            <a:r>
              <a:rPr lang="ja-JP" altLang="en-US" sz="2400" dirty="0"/>
              <a:t>台湾学会第</a:t>
            </a:r>
            <a:r>
              <a:rPr lang="en-US" altLang="ja-JP" sz="2400" dirty="0"/>
              <a:t>25</a:t>
            </a:r>
            <a:r>
              <a:rPr lang="ja-JP" altLang="en-US" sz="2400" dirty="0"/>
              <a:t>回記念研究大会発表</a:t>
            </a:r>
            <a:r>
              <a:rPr lang="ja-JP" altLang="en-US" sz="2400" dirty="0" smtClean="0"/>
              <a:t>予稿集</a:t>
            </a:r>
            <a:endParaRPr lang="en-US" altLang="ja-JP" sz="2400" dirty="0" smtClean="0"/>
          </a:p>
          <a:p>
            <a:r>
              <a:rPr lang="ja-JP" altLang="en-US" sz="2400" dirty="0" smtClean="0"/>
              <a:t>台湾</a:t>
            </a:r>
            <a:r>
              <a:rPr lang="ja-JP" altLang="en-US" sz="2400" dirty="0"/>
              <a:t>に</a:t>
            </a:r>
            <a:r>
              <a:rPr lang="ja-JP" altLang="en-US" sz="2400" dirty="0" smtClean="0"/>
              <a:t>おける宗教の変遷─華人（漢民族）宗教を例として　台湾宗教学会理事長　張家麟</a:t>
            </a:r>
            <a:endParaRPr lang="en-US" altLang="ja-JP" sz="2400" dirty="0"/>
          </a:p>
          <a:p>
            <a:r>
              <a:rPr kumimoji="1" lang="ja-JP" altLang="en-US" sz="2400" dirty="0" smtClean="0"/>
              <a:t>自治体国際化協会　自治体国際化フォーラムページ</a:t>
            </a:r>
            <a:r>
              <a:rPr lang="en-US" altLang="ja-JP" sz="2000" dirty="0"/>
              <a:t>http://www.clair.or.jp/j/forum/forum/articles/jimusyo/123PEKIN/INDEX.HTM</a:t>
            </a:r>
            <a:endParaRPr kumimoji="1" lang="ja-JP" altLang="en-US" sz="2000" dirty="0"/>
          </a:p>
        </p:txBody>
      </p:sp>
    </p:spTree>
    <p:extLst>
      <p:ext uri="{BB962C8B-B14F-4D97-AF65-F5344CB8AC3E}">
        <p14:creationId xmlns:p14="http://schemas.microsoft.com/office/powerpoint/2010/main" val="21121781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1321</TotalTime>
  <Words>4757</Words>
  <Application>Microsoft Office PowerPoint</Application>
  <PresentationFormat>如螢幕大小 (4:3)</PresentationFormat>
  <Paragraphs>222</Paragraphs>
  <Slides>59</Slides>
  <Notes>0</Notes>
  <HiddenSlides>0</HiddenSlides>
  <MMClips>0</MMClips>
  <ScaleCrop>false</ScaleCrop>
  <HeadingPairs>
    <vt:vector size="4" baseType="variant">
      <vt:variant>
        <vt:lpstr>佈景主題</vt:lpstr>
      </vt:variant>
      <vt:variant>
        <vt:i4>1</vt:i4>
      </vt:variant>
      <vt:variant>
        <vt:lpstr>投影片標題</vt:lpstr>
      </vt:variant>
      <vt:variant>
        <vt:i4>59</vt:i4>
      </vt:variant>
    </vt:vector>
  </HeadingPairs>
  <TitlesOfParts>
    <vt:vector size="60" baseType="lpstr">
      <vt:lpstr>Office ​​テーマ</vt:lpstr>
      <vt:lpstr>台湾における天理教の伝道 ー歴史・現在・展望</vt:lpstr>
      <vt:lpstr>海外伝道（１）</vt:lpstr>
      <vt:lpstr>海外伝道（２）</vt:lpstr>
      <vt:lpstr>海外伝道（３）</vt:lpstr>
      <vt:lpstr>台湾における伝道の歴史（１）</vt:lpstr>
      <vt:lpstr>台湾における伝道の歴史（２）</vt:lpstr>
      <vt:lpstr>台湾における伝道の歴史（３）</vt:lpstr>
      <vt:lpstr>加藤きん先生</vt:lpstr>
      <vt:lpstr>嘉義東門宣教所神殿　棟上げ</vt:lpstr>
      <vt:lpstr>PowerPoint 簡報</vt:lpstr>
      <vt:lpstr>戦後、台湾における布教活動（１）</vt:lpstr>
      <vt:lpstr>PowerPoint 簡報</vt:lpstr>
      <vt:lpstr>戦後、台湾における布教活動（2）</vt:lpstr>
      <vt:lpstr>PowerPoint 簡報</vt:lpstr>
      <vt:lpstr>台湾伝道庁の建物（戦前）</vt:lpstr>
      <vt:lpstr>PowerPoint 簡報</vt:lpstr>
      <vt:lpstr>PowerPoint 簡報</vt:lpstr>
      <vt:lpstr>戦後、台湾における布教活動（3）</vt:lpstr>
      <vt:lpstr>PowerPoint 簡報</vt:lpstr>
      <vt:lpstr>台湾の宗教事情</vt:lpstr>
      <vt:lpstr>キリスト教の発展について</vt:lpstr>
      <vt:lpstr>仏教の発展について</vt:lpstr>
      <vt:lpstr>仏教の発展について</vt:lpstr>
      <vt:lpstr>台湾の日系宗教 (1998年~2001年の調査による)</vt:lpstr>
      <vt:lpstr>PowerPoint 簡報</vt:lpstr>
      <vt:lpstr>戦後、台湾における布教活動（４）</vt:lpstr>
      <vt:lpstr>戦後、台湾における布教活動（5）</vt:lpstr>
      <vt:lpstr>戦後、台湾における布教活動（6）</vt:lpstr>
      <vt:lpstr>戦後、台湾における布教活動（7）</vt:lpstr>
      <vt:lpstr>PowerPoint 簡報</vt:lpstr>
      <vt:lpstr>戦後、台湾における布教活動（8）</vt:lpstr>
      <vt:lpstr>戦後、台湾における布教活動（9）</vt:lpstr>
      <vt:lpstr>戦後、台湾における布教活動（10）</vt:lpstr>
      <vt:lpstr>PowerPoint 簡報</vt:lpstr>
      <vt:lpstr>戦後、台湾における布教活動（11）</vt:lpstr>
      <vt:lpstr>戦後、台湾における布教活動（12）</vt:lpstr>
      <vt:lpstr>PowerPoint 簡報</vt:lpstr>
      <vt:lpstr>中国の宗教事情</vt:lpstr>
      <vt:lpstr>中国の宗教事情</vt:lpstr>
      <vt:lpstr>中国の宗教事情</vt:lpstr>
      <vt:lpstr>仏教</vt:lpstr>
      <vt:lpstr>PowerPoint 簡報</vt:lpstr>
      <vt:lpstr>道教</vt:lpstr>
      <vt:lpstr>イスラム教</vt:lpstr>
      <vt:lpstr>PowerPoint 簡報</vt:lpstr>
      <vt:lpstr>キリスト教</vt:lpstr>
      <vt:lpstr>中国の宗教─課題</vt:lpstr>
      <vt:lpstr>中国の宗教─課題</vt:lpstr>
      <vt:lpstr>海外へ出よう</vt:lpstr>
      <vt:lpstr>海外に出るため（１）</vt:lpstr>
      <vt:lpstr>海外に出るため（２）</vt:lpstr>
      <vt:lpstr>海外に出るため（３）</vt:lpstr>
      <vt:lpstr>海外に出るため（４）</vt:lpstr>
      <vt:lpstr>海外に出るため（５）</vt:lpstr>
      <vt:lpstr>逞しい国際人になる要件（1）</vt:lpstr>
      <vt:lpstr>逞しい国際人になる要件（2）</vt:lpstr>
      <vt:lpstr>逞しい国際人になる要件（3）</vt:lpstr>
      <vt:lpstr>逞しい国際人になる要件（4）</vt:lpstr>
      <vt:lpstr>参考資料</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台湾における天理教の伝道 ー歴史・現在・展望</dc:title>
  <dc:creator>Kuang Yu</dc:creator>
  <cp:lastModifiedBy>kirby</cp:lastModifiedBy>
  <cp:revision>92</cp:revision>
  <dcterms:created xsi:type="dcterms:W3CDTF">2015-07-06T05:17:06Z</dcterms:created>
  <dcterms:modified xsi:type="dcterms:W3CDTF">2015-07-11T02:12:03Z</dcterms:modified>
</cp:coreProperties>
</file>